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89" r:id="rId1"/>
  </p:sldMasterIdLst>
  <p:notesMasterIdLst>
    <p:notesMasterId r:id="rId16"/>
  </p:notesMasterIdLst>
  <p:handoutMasterIdLst>
    <p:handoutMasterId r:id="rId17"/>
  </p:handoutMasterIdLst>
  <p:sldIdLst>
    <p:sldId id="259" r:id="rId2"/>
    <p:sldId id="257" r:id="rId3"/>
    <p:sldId id="264" r:id="rId4"/>
    <p:sldId id="266" r:id="rId5"/>
    <p:sldId id="269" r:id="rId6"/>
    <p:sldId id="268" r:id="rId7"/>
    <p:sldId id="265" r:id="rId8"/>
    <p:sldId id="272" r:id="rId9"/>
    <p:sldId id="270" r:id="rId10"/>
    <p:sldId id="276" r:id="rId11"/>
    <p:sldId id="277" r:id="rId12"/>
    <p:sldId id="279" r:id="rId13"/>
    <p:sldId id="275" r:id="rId14"/>
    <p:sldId id="280" r:id="rId15"/>
  </p:sldIdLst>
  <p:sldSz cx="9144000" cy="5143500" type="screen16x9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Wingdings 3" pitchFamily="18" charset="2"/>
      <p:regular r:id="rId22"/>
    </p:embeddedFont>
  </p:embeddedFontLst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9" autoAdjust="0"/>
    <p:restoredTop sz="93476" autoAdjust="0"/>
  </p:normalViewPr>
  <p:slideViewPr>
    <p:cSldViewPr snapToObjects="1">
      <p:cViewPr varScale="1">
        <p:scale>
          <a:sx n="83" d="100"/>
          <a:sy n="83" d="100"/>
        </p:scale>
        <p:origin x="-84" y="-138"/>
      </p:cViewPr>
      <p:guideLst>
        <p:guide orient="horz" pos="724"/>
        <p:guide orient="horz" pos="982"/>
        <p:guide orient="horz" pos="3239"/>
        <p:guide orient="horz" pos="105"/>
        <p:guide orient="horz" pos="2663"/>
        <p:guide orient="horz" pos="2581"/>
        <p:guide orient="horz" pos="226"/>
        <p:guide orient="horz" pos="1516"/>
        <p:guide pos="222"/>
        <p:guide pos="5539"/>
        <p:guide pos="3674"/>
        <p:guide pos="2801"/>
        <p:guide pos="29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dirty="0">
                <a:latin typeface="AU Passata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dirty="0">
                <a:latin typeface="AU Passata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dirty="0">
                <a:latin typeface="AU Passata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>
                <a:latin typeface="AU Passata" pitchFamily="34" charset="0"/>
              </a:defRPr>
            </a:lvl1pPr>
          </a:lstStyle>
          <a:p>
            <a:pPr>
              <a:defRPr/>
            </a:pPr>
            <a:fld id="{15B1E322-8338-4CD3-B86E-8E5A673A4B54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dirty="0">
                <a:latin typeface="AU Passata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dirty="0">
                <a:latin typeface="AU Passata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text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styles</a:t>
            </a:r>
            <a:endParaRPr lang="da-DK" noProof="0" dirty="0" smtClean="0"/>
          </a:p>
          <a:p>
            <a:pPr lvl="1"/>
            <a:r>
              <a:rPr lang="da-DK" noProof="0" dirty="0" smtClean="0"/>
              <a:t>Second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smtClean="0"/>
              <a:t>Third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smtClean="0"/>
              <a:t>Fifth </a:t>
            </a:r>
            <a:r>
              <a:rPr lang="da-DK" noProof="0" dirty="0" err="1" smtClean="0"/>
              <a:t>level</a:t>
            </a:r>
            <a:endParaRPr lang="da-DK" noProof="0" dirty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dirty="0">
                <a:latin typeface="AU Passata" pitchFamily="34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>
                <a:latin typeface="AU Passata" pitchFamily="34" charset="0"/>
              </a:defRPr>
            </a:lvl1pPr>
          </a:lstStyle>
          <a:p>
            <a:pPr>
              <a:defRPr/>
            </a:pPr>
            <a:fld id="{E5112267-8FEB-465C-956F-13BB4B55FE2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AU Passata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35690-457B-481F-B3BD-45CF901CD20E}" type="slidenum">
              <a:rPr lang="da-DK">
                <a:latin typeface="AU Passata"/>
              </a:rPr>
              <a:pPr/>
              <a:t>1</a:t>
            </a:fld>
            <a:endParaRPr lang="da-DK">
              <a:latin typeface="AU Passat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AU Passata"/>
            </a:endParaRPr>
          </a:p>
        </p:txBody>
      </p:sp>
      <p:sp>
        <p:nvSpPr>
          <p:cNvPr id="44035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A69FC9-07BE-4E09-9B11-86A2B9BD4D42}" type="slidenum">
              <a:rPr lang="da-DK">
                <a:latin typeface="AU Passata"/>
              </a:rPr>
              <a:pPr/>
              <a:t>10</a:t>
            </a:fld>
            <a:endParaRPr lang="da-DK">
              <a:latin typeface="AU Passat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AU Passata"/>
            </a:endParaRPr>
          </a:p>
        </p:txBody>
      </p:sp>
      <p:sp>
        <p:nvSpPr>
          <p:cNvPr id="46083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1457CF-15F9-455B-BBD3-0D2704836801}" type="slidenum">
              <a:rPr lang="da-DK">
                <a:latin typeface="AU Passata"/>
              </a:rPr>
              <a:pPr/>
              <a:t>11</a:t>
            </a:fld>
            <a:endParaRPr lang="da-DK">
              <a:latin typeface="AU Passat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AU Passata"/>
            </a:endParaRPr>
          </a:p>
        </p:txBody>
      </p:sp>
      <p:sp>
        <p:nvSpPr>
          <p:cNvPr id="48131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3B5D2A-6FA1-4172-A671-9BE94C5FBC0C}" type="slidenum">
              <a:rPr lang="da-DK">
                <a:latin typeface="AU Passata"/>
              </a:rPr>
              <a:pPr/>
              <a:t>12</a:t>
            </a:fld>
            <a:endParaRPr lang="da-DK">
              <a:latin typeface="AU Passat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AU Passata"/>
            </a:endParaRPr>
          </a:p>
        </p:txBody>
      </p:sp>
      <p:sp>
        <p:nvSpPr>
          <p:cNvPr id="50179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9F182-9228-4A90-A282-1A45817CF394}" type="slidenum">
              <a:rPr lang="da-DK">
                <a:latin typeface="AU Passata"/>
              </a:rPr>
              <a:pPr/>
              <a:t>13</a:t>
            </a:fld>
            <a:endParaRPr lang="da-DK">
              <a:latin typeface="AU Passat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AU Passata"/>
            </a:endParaRPr>
          </a:p>
        </p:txBody>
      </p:sp>
      <p:sp>
        <p:nvSpPr>
          <p:cNvPr id="52227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1AFF33-0FB2-41FA-AED6-A656096D58A3}" type="slidenum">
              <a:rPr lang="da-DK">
                <a:latin typeface="AU Passata"/>
              </a:rPr>
              <a:pPr/>
              <a:t>14</a:t>
            </a:fld>
            <a:endParaRPr lang="da-DK">
              <a:latin typeface="AU Passat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AU Passata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ABCF8D-A432-41A2-9729-60F84C0B1891}" type="slidenum">
              <a:rPr lang="da-DK">
                <a:latin typeface="AU Passata"/>
              </a:rPr>
              <a:pPr/>
              <a:t>2</a:t>
            </a:fld>
            <a:endParaRPr lang="da-DK">
              <a:latin typeface="AU Passat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AU Passata"/>
            </a:endParaRPr>
          </a:p>
        </p:txBody>
      </p:sp>
      <p:sp>
        <p:nvSpPr>
          <p:cNvPr id="29699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7BBAB-01FD-453C-B240-1CB503765FB3}" type="slidenum">
              <a:rPr lang="da-DK">
                <a:latin typeface="AU Passata"/>
              </a:rPr>
              <a:pPr/>
              <a:t>3</a:t>
            </a:fld>
            <a:endParaRPr lang="da-DK">
              <a:latin typeface="AU Passat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AU Passata"/>
            </a:endParaRPr>
          </a:p>
        </p:txBody>
      </p:sp>
      <p:sp>
        <p:nvSpPr>
          <p:cNvPr id="31747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821B7-1A34-4DEE-B213-5FEDAAB436B9}" type="slidenum">
              <a:rPr lang="da-DK">
                <a:latin typeface="AU Passata"/>
              </a:rPr>
              <a:pPr/>
              <a:t>4</a:t>
            </a:fld>
            <a:endParaRPr lang="da-DK">
              <a:latin typeface="AU Passat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AU Passata"/>
            </a:endParaRPr>
          </a:p>
        </p:txBody>
      </p:sp>
      <p:sp>
        <p:nvSpPr>
          <p:cNvPr id="33795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7E315-C5F8-4EB1-8A47-404EFC6E9BC4}" type="slidenum">
              <a:rPr lang="da-DK">
                <a:latin typeface="AU Passata"/>
              </a:rPr>
              <a:pPr/>
              <a:t>5</a:t>
            </a:fld>
            <a:endParaRPr lang="da-DK">
              <a:latin typeface="AU Passat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AU Passata"/>
            </a:endParaRPr>
          </a:p>
        </p:txBody>
      </p:sp>
      <p:sp>
        <p:nvSpPr>
          <p:cNvPr id="35843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F3E84-212F-47E0-9BA1-63C4A922A3EB}" type="slidenum">
              <a:rPr lang="da-DK">
                <a:latin typeface="AU Passata"/>
              </a:rPr>
              <a:pPr/>
              <a:t>6</a:t>
            </a:fld>
            <a:endParaRPr lang="da-DK">
              <a:latin typeface="AU Passat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AU Passata"/>
            </a:endParaRPr>
          </a:p>
        </p:txBody>
      </p:sp>
      <p:sp>
        <p:nvSpPr>
          <p:cNvPr id="37891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9F32D6-5F61-4195-94F0-90DD781F4ADD}" type="slidenum">
              <a:rPr lang="da-DK">
                <a:latin typeface="AU Passata"/>
              </a:rPr>
              <a:pPr/>
              <a:t>7</a:t>
            </a:fld>
            <a:endParaRPr lang="da-DK">
              <a:latin typeface="AU Passat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AU Passata"/>
            </a:endParaRPr>
          </a:p>
        </p:txBody>
      </p:sp>
      <p:sp>
        <p:nvSpPr>
          <p:cNvPr id="39939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28BA7F-84B6-49B9-AA05-5A435C3DFC30}" type="slidenum">
              <a:rPr lang="da-DK">
                <a:latin typeface="AU Passata"/>
              </a:rPr>
              <a:pPr/>
              <a:t>8</a:t>
            </a:fld>
            <a:endParaRPr lang="da-DK">
              <a:latin typeface="AU Passat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>
              <a:latin typeface="AU Passata"/>
            </a:endParaRPr>
          </a:p>
        </p:txBody>
      </p:sp>
      <p:sp>
        <p:nvSpPr>
          <p:cNvPr id="41987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5E7A2-8D05-4148-AAA2-D0F2A7FC4D36}" type="slidenum">
              <a:rPr lang="da-DK">
                <a:latin typeface="AU Passata"/>
              </a:rPr>
              <a:pPr/>
              <a:t>9</a:t>
            </a:fld>
            <a:endParaRPr lang="da-DK">
              <a:latin typeface="AU Passat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/>
          </a:p>
        </p:txBody>
      </p:sp>
      <p:pic>
        <p:nvPicPr>
          <p:cNvPr id="4" name="SD_FrontPagePicture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hite Top Rectangle"/>
          <p:cNvSpPr>
            <a:spLocks noChangeArrowheads="1"/>
          </p:cNvSpPr>
          <p:nvPr userDrawn="1"/>
        </p:nvSpPr>
        <p:spPr bwMode="auto">
          <a:xfrm>
            <a:off x="1022350" y="441325"/>
            <a:ext cx="738188" cy="5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>
              <a:latin typeface="AU Passata" pitchFamily="34" charset="0"/>
            </a:endParaRPr>
          </a:p>
        </p:txBody>
      </p:sp>
      <p:sp>
        <p:nvSpPr>
          <p:cNvPr id="6" name="TextBox 22"/>
          <p:cNvSpPr txBox="1"/>
          <p:nvPr userDrawn="1"/>
        </p:nvSpPr>
        <p:spPr>
          <a:xfrm>
            <a:off x="-1620838" y="2022475"/>
            <a:ext cx="1509713" cy="55403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>
              <a:buFont typeface="AU Passata" pitchFamily="34" charset="0"/>
              <a:buNone/>
              <a:defRPr/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  <a:t>Ændr 2. linje i overskriften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U Passata" pitchFamily="34" charset="0"/>
            </a:endParaRPr>
          </a:p>
        </p:txBody>
      </p:sp>
      <p:sp>
        <p:nvSpPr>
          <p:cNvPr id="7" name="SD_FLD_DocumentDate"/>
          <p:cNvSpPr txBox="1">
            <a:spLocks noChangeArrowheads="1"/>
          </p:cNvSpPr>
          <p:nvPr userDrawn="1"/>
        </p:nvSpPr>
        <p:spPr bwMode="auto">
          <a:xfrm>
            <a:off x="7045325" y="4495800"/>
            <a:ext cx="1746250" cy="3349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>
            <a:spAutoFit/>
          </a:bodyPr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800" cap="all">
                <a:solidFill>
                  <a:schemeClr val="bg1"/>
                </a:solidFill>
                <a:latin typeface="AU Passata Light" pitchFamily="34" charset="0"/>
              </a:rPr>
              <a:t>10. december 2015</a:t>
            </a:r>
            <a:endParaRPr lang="da-DK" sz="800" cap="all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8" name="SD_FLD_Event"/>
          <p:cNvSpPr txBox="1">
            <a:spLocks noChangeArrowheads="1"/>
          </p:cNvSpPr>
          <p:nvPr userDrawn="1"/>
        </p:nvSpPr>
        <p:spPr bwMode="auto">
          <a:xfrm>
            <a:off x="7045325" y="4495800"/>
            <a:ext cx="1751013" cy="1095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/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800" b="1" cap="all">
                <a:solidFill>
                  <a:schemeClr val="bg1"/>
                </a:solidFill>
                <a:latin typeface="AU Passata" pitchFamily="34" charset="0"/>
              </a:rPr>
              <a:t>DRRLV</a:t>
            </a:r>
            <a:endParaRPr lang="da-DK" sz="800" b="1" cap="all" dirty="0">
              <a:solidFill>
                <a:schemeClr val="bg1"/>
              </a:solidFill>
              <a:latin typeface="AU Passata" pitchFamily="34" charset="0"/>
            </a:endParaRPr>
          </a:p>
        </p:txBody>
      </p:sp>
      <p:sp>
        <p:nvSpPr>
          <p:cNvPr id="9" name="White Rectangle"/>
          <p:cNvSpPr/>
          <p:nvPr userDrawn="1"/>
        </p:nvSpPr>
        <p:spPr>
          <a:xfrm>
            <a:off x="8359775" y="4402138"/>
            <a:ext cx="433388" cy="53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/>
          </a:p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/>
          </a:p>
        </p:txBody>
      </p:sp>
      <p:sp>
        <p:nvSpPr>
          <p:cNvPr id="10" name="SD_USR_Title"/>
          <p:cNvSpPr txBox="1">
            <a:spLocks noChangeArrowheads="1"/>
          </p:cNvSpPr>
          <p:nvPr userDrawn="1"/>
        </p:nvSpPr>
        <p:spPr bwMode="auto">
          <a:xfrm>
            <a:off x="4748213" y="4495800"/>
            <a:ext cx="2238375" cy="3349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>
            <a:spAutoFit/>
          </a:bodyPr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800" cap="all">
                <a:solidFill>
                  <a:schemeClr val="bg1"/>
                </a:solidFill>
                <a:latin typeface="AU Passata Light" pitchFamily="34" charset="0"/>
              </a:rPr>
              <a:t>Ledende lektor</a:t>
            </a:r>
            <a:endParaRPr lang="da-DK" sz="800" cap="all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11" name="SD_USR_Name"/>
          <p:cNvSpPr txBox="1">
            <a:spLocks noChangeArrowheads="1"/>
          </p:cNvSpPr>
          <p:nvPr userDrawn="1"/>
        </p:nvSpPr>
        <p:spPr bwMode="auto">
          <a:xfrm>
            <a:off x="4748213" y="4495800"/>
            <a:ext cx="2238375" cy="2079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>
            <a:spAutoFit/>
          </a:bodyPr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800" b="1" cap="all">
                <a:solidFill>
                  <a:schemeClr val="bg1"/>
                </a:solidFill>
                <a:latin typeface="AU Passata" pitchFamily="34" charset="0"/>
              </a:rPr>
              <a:t>Bente Vigh Malling</a:t>
            </a:r>
            <a:endParaRPr lang="da-DK" sz="800" b="1" cap="all" dirty="0">
              <a:solidFill>
                <a:schemeClr val="bg1"/>
              </a:solidFill>
              <a:latin typeface="AU Passata" pitchFamily="34" charset="0"/>
            </a:endParaRPr>
          </a:p>
        </p:txBody>
      </p:sp>
      <p:sp>
        <p:nvSpPr>
          <p:cNvPr id="12" name="SD_ART_SecondaryLogo"/>
          <p:cNvSpPr>
            <a:spLocks noChangeArrowheads="1"/>
          </p:cNvSpPr>
          <p:nvPr userDrawn="1"/>
        </p:nvSpPr>
        <p:spPr bwMode="auto">
          <a:xfrm>
            <a:off x="2843213" y="4583113"/>
            <a:ext cx="1509712" cy="315912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>
              <a:latin typeface="AU Passata" pitchFamily="34" charset="0"/>
            </a:endParaRPr>
          </a:p>
        </p:txBody>
      </p:sp>
      <p:sp>
        <p:nvSpPr>
          <p:cNvPr id="13" name="SD_LAN_AUWBreak"/>
          <p:cNvSpPr txBox="1">
            <a:spLocks noChangeArrowheads="1"/>
          </p:cNvSpPr>
          <p:nvPr userDrawn="1"/>
        </p:nvSpPr>
        <p:spPr bwMode="auto">
          <a:xfrm>
            <a:off x="971550" y="4495800"/>
            <a:ext cx="701675" cy="33178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>
            <a:spAutoFit/>
          </a:bodyPr>
          <a:lstStyle/>
          <a:p>
            <a:pPr>
              <a:lnSpc>
                <a:spcPct val="90000"/>
              </a:lnSpc>
              <a:buFont typeface="AU Passata" pitchFamily="34" charset="0"/>
              <a:buNone/>
              <a:defRPr/>
            </a:pPr>
            <a:r>
              <a:rPr lang="da-DK" sz="960" cap="all" dirty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4" name="SD_OFF_Niveau1And2"/>
          <p:cNvSpPr txBox="1">
            <a:spLocks noChangeArrowheads="1"/>
          </p:cNvSpPr>
          <p:nvPr userDrawn="1"/>
        </p:nvSpPr>
        <p:spPr bwMode="auto">
          <a:xfrm>
            <a:off x="976313" y="4495800"/>
            <a:ext cx="1798637" cy="51435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600" cap="all" spc="40">
                <a:solidFill>
                  <a:schemeClr val="bg1"/>
                </a:solidFill>
                <a:latin typeface="AU Passata Light" pitchFamily="34" charset="0"/>
              </a:rPr>
              <a:t>Center for Sundhedsvidenskabelige Uddannelser</a:t>
            </a:r>
            <a:endParaRPr lang="da-DK" sz="600" cap="all" spc="4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15" name="Pladsholder til tekst 2"/>
          <p:cNvSpPr txBox="1">
            <a:spLocks/>
          </p:cNvSpPr>
          <p:nvPr userDrawn="1"/>
        </p:nvSpPr>
        <p:spPr>
          <a:xfrm>
            <a:off x="306388" y="4495800"/>
            <a:ext cx="538162" cy="331788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a-DK" sz="2090" kern="0" dirty="0" smtClean="0"/>
              <a:t>AU</a:t>
            </a:r>
            <a:endParaRPr lang="da-DK" sz="2090" kern="0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159345" cy="1169551"/>
          </a:xfrm>
        </p:spPr>
        <p:txBody>
          <a:bodyPr anchor="t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 smtClean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656598EE-7313-4399-B39F-11D53CD5AF91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itat_black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14413" y="1219200"/>
            <a:ext cx="449262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"/>
          <p:cNvSpPr txBox="1"/>
          <p:nvPr userDrawn="1"/>
        </p:nvSpPr>
        <p:spPr>
          <a:xfrm>
            <a:off x="-1584325" y="1730375"/>
            <a:ext cx="1473200" cy="11652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>
              <a:buFont typeface="AU Passata" pitchFamily="34" charset="0"/>
              <a:buNone/>
              <a:defRPr/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  <a:t>Eksempel på et citat</a:t>
            </a:r>
          </a:p>
          <a:p>
            <a:pPr algn="r">
              <a:buFont typeface="AU Passata" pitchFamily="34" charset="0"/>
              <a:buNone/>
              <a:defRPr/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U Passata" pitchFamily="34" charset="0"/>
            </a:endParaRPr>
          </a:p>
          <a:p>
            <a:pPr algn="r">
              <a:buFont typeface="AU Passata" pitchFamily="34" charset="0"/>
              <a:buNone/>
              <a:defRPr/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  <a:t>Du kan se alle tilgængelige </a:t>
            </a:r>
          </a:p>
          <a:p>
            <a:pPr algn="r">
              <a:buFont typeface="AU Passata" pitchFamily="34" charset="0"/>
              <a:buNone/>
              <a:defRPr/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  <a:t>layouts ved at vælge ’Layout’ i </a:t>
            </a:r>
          </a:p>
          <a:p>
            <a:pPr algn="r">
              <a:buFont typeface="AU Passata" pitchFamily="34" charset="0"/>
              <a:buNone/>
              <a:defRPr/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  <a:t>højreklik-menuen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712386" y="1725084"/>
            <a:ext cx="5687480" cy="237225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68F48-7CD3-4530-BFB3-2408BA2A44CE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392956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A5006-DAA8-4BAA-89CD-2C1FFA7E670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02DF862-A2ED-4EBE-95AC-2B4E68C853D4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52425" y="168275"/>
            <a:ext cx="8440738" cy="4733925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A185DF-CA3B-4621-8558-D5F1F359B29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332DA3-BAD0-4472-9A6B-25776D8475D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C9A090A-58A4-4B39-8821-47B052D4FBBE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98999" y="166688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98999" y="2662742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FCD67EA-AE03-42A5-AEE0-70016E0E1B2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ack Rectangle"/>
          <p:cNvSpPr/>
          <p:nvPr userDrawn="1"/>
        </p:nvSpPr>
        <p:spPr>
          <a:xfrm>
            <a:off x="352425" y="1323975"/>
            <a:ext cx="736600" cy="460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/>
          </a:p>
        </p:txBody>
      </p:sp>
      <p:sp>
        <p:nvSpPr>
          <p:cNvPr id="4" name="TextBox 5"/>
          <p:cNvSpPr txBox="1"/>
          <p:nvPr userDrawn="1"/>
        </p:nvSpPr>
        <p:spPr>
          <a:xfrm>
            <a:off x="-1620838" y="766763"/>
            <a:ext cx="1509713" cy="3556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>
              <a:buFont typeface="AU Passata" pitchFamily="34" charset="0"/>
              <a:buNone/>
              <a:defRPr/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  <a:t>Ændr 2. linje i overskriften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U Passat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24C6CF-B7A2-4874-AD17-9FC1AAF089E1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82EFB-D71F-4D7E-A07A-3F5038E6B19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/>
          </a:p>
        </p:txBody>
      </p:sp>
      <p:sp>
        <p:nvSpPr>
          <p:cNvPr id="5" name="SD_FLD_DocumentDate"/>
          <p:cNvSpPr txBox="1">
            <a:spLocks noChangeArrowheads="1"/>
          </p:cNvSpPr>
          <p:nvPr userDrawn="1"/>
        </p:nvSpPr>
        <p:spPr bwMode="auto">
          <a:xfrm>
            <a:off x="7045325" y="4495800"/>
            <a:ext cx="1746250" cy="3349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>
            <a:spAutoFit/>
          </a:bodyPr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800" cap="all">
                <a:solidFill>
                  <a:schemeClr val="bg1"/>
                </a:solidFill>
                <a:latin typeface="AU Passata Light" pitchFamily="34" charset="0"/>
              </a:rPr>
              <a:t>10. december 2015</a:t>
            </a:r>
            <a:endParaRPr lang="da-DK" sz="800" cap="all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6" name="SD_FLD_Event"/>
          <p:cNvSpPr txBox="1">
            <a:spLocks noChangeArrowheads="1"/>
          </p:cNvSpPr>
          <p:nvPr userDrawn="1"/>
        </p:nvSpPr>
        <p:spPr bwMode="auto">
          <a:xfrm>
            <a:off x="7045325" y="4495800"/>
            <a:ext cx="1751013" cy="1095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/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800" b="1" cap="all">
                <a:solidFill>
                  <a:schemeClr val="bg1"/>
                </a:solidFill>
                <a:latin typeface="AU Passata" pitchFamily="34" charset="0"/>
              </a:rPr>
              <a:t>DRRLV</a:t>
            </a:r>
            <a:endParaRPr lang="da-DK" sz="800" b="1" cap="all" dirty="0">
              <a:solidFill>
                <a:schemeClr val="bg1"/>
              </a:solidFill>
              <a:latin typeface="AU Passata" pitchFamily="34" charset="0"/>
            </a:endParaRPr>
          </a:p>
        </p:txBody>
      </p:sp>
      <p:sp>
        <p:nvSpPr>
          <p:cNvPr id="7" name="White Rectangle"/>
          <p:cNvSpPr/>
          <p:nvPr userDrawn="1"/>
        </p:nvSpPr>
        <p:spPr>
          <a:xfrm>
            <a:off x="8359775" y="4402138"/>
            <a:ext cx="433388" cy="53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/>
          </a:p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/>
          </a:p>
        </p:txBody>
      </p:sp>
      <p:sp>
        <p:nvSpPr>
          <p:cNvPr id="8" name="SD_USR_Title"/>
          <p:cNvSpPr txBox="1">
            <a:spLocks noChangeArrowheads="1"/>
          </p:cNvSpPr>
          <p:nvPr userDrawn="1"/>
        </p:nvSpPr>
        <p:spPr bwMode="auto">
          <a:xfrm>
            <a:off x="4748213" y="4495800"/>
            <a:ext cx="2238375" cy="3349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>
            <a:spAutoFit/>
          </a:bodyPr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800" cap="all">
                <a:solidFill>
                  <a:schemeClr val="bg1"/>
                </a:solidFill>
                <a:latin typeface="AU Passata Light" pitchFamily="34" charset="0"/>
              </a:rPr>
              <a:t>Ledende lektor</a:t>
            </a:r>
            <a:endParaRPr lang="da-DK" sz="800" cap="all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9" name="SD_USR_Name"/>
          <p:cNvSpPr txBox="1">
            <a:spLocks noChangeArrowheads="1"/>
          </p:cNvSpPr>
          <p:nvPr userDrawn="1"/>
        </p:nvSpPr>
        <p:spPr bwMode="auto">
          <a:xfrm>
            <a:off x="4748213" y="4495800"/>
            <a:ext cx="2238375" cy="2079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>
            <a:spAutoFit/>
          </a:bodyPr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800" b="1" cap="all">
                <a:solidFill>
                  <a:schemeClr val="bg1"/>
                </a:solidFill>
                <a:latin typeface="AU Passata" pitchFamily="34" charset="0"/>
              </a:rPr>
              <a:t>Bente Vigh Malling</a:t>
            </a:r>
            <a:endParaRPr lang="da-DK" sz="800" b="1" cap="all" dirty="0">
              <a:solidFill>
                <a:schemeClr val="bg1"/>
              </a:solidFill>
              <a:latin typeface="AU Passata" pitchFamily="34" charset="0"/>
            </a:endParaRPr>
          </a:p>
        </p:txBody>
      </p:sp>
      <p:sp>
        <p:nvSpPr>
          <p:cNvPr id="10" name="SD_ART_SecondaryLogo"/>
          <p:cNvSpPr>
            <a:spLocks noChangeArrowheads="1"/>
          </p:cNvSpPr>
          <p:nvPr userDrawn="1"/>
        </p:nvSpPr>
        <p:spPr bwMode="auto">
          <a:xfrm>
            <a:off x="2843213" y="4583113"/>
            <a:ext cx="1509712" cy="315912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>
              <a:latin typeface="AU Passata" pitchFamily="34" charset="0"/>
            </a:endParaRPr>
          </a:p>
        </p:txBody>
      </p:sp>
      <p:sp>
        <p:nvSpPr>
          <p:cNvPr id="11" name="SD_LAN_AUWBreak"/>
          <p:cNvSpPr txBox="1">
            <a:spLocks noChangeArrowheads="1"/>
          </p:cNvSpPr>
          <p:nvPr userDrawn="1"/>
        </p:nvSpPr>
        <p:spPr bwMode="auto">
          <a:xfrm>
            <a:off x="971550" y="4495800"/>
            <a:ext cx="701675" cy="33178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>
            <a:spAutoFit/>
          </a:bodyPr>
          <a:lstStyle/>
          <a:p>
            <a:pPr>
              <a:lnSpc>
                <a:spcPct val="90000"/>
              </a:lnSpc>
              <a:buFont typeface="AU Passata" pitchFamily="34" charset="0"/>
              <a:buNone/>
              <a:defRPr/>
            </a:pPr>
            <a:r>
              <a:rPr lang="da-DK" sz="960" cap="all" dirty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2" name="SD_OFF_Niveau1And2"/>
          <p:cNvSpPr txBox="1">
            <a:spLocks noChangeArrowheads="1"/>
          </p:cNvSpPr>
          <p:nvPr userDrawn="1"/>
        </p:nvSpPr>
        <p:spPr bwMode="auto">
          <a:xfrm>
            <a:off x="976313" y="4495800"/>
            <a:ext cx="1798637" cy="51435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600" cap="all" spc="40">
                <a:solidFill>
                  <a:schemeClr val="bg1"/>
                </a:solidFill>
                <a:latin typeface="AU Passata Light" pitchFamily="34" charset="0"/>
              </a:rPr>
              <a:t>Center for Sundhedsvidenskabelige Uddannelser</a:t>
            </a:r>
            <a:endParaRPr lang="da-DK" sz="600" cap="all" spc="4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13" name="Pladsholder til tekst 2"/>
          <p:cNvSpPr txBox="1">
            <a:spLocks/>
          </p:cNvSpPr>
          <p:nvPr userDrawn="1"/>
        </p:nvSpPr>
        <p:spPr>
          <a:xfrm>
            <a:off x="306388" y="4495800"/>
            <a:ext cx="538162" cy="331788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a-DK" sz="2090" kern="0" dirty="0" smtClean="0"/>
              <a:t>AU</a:t>
            </a:r>
            <a:endParaRPr lang="da-DK" sz="2090" kern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85846" y="1851670"/>
            <a:ext cx="5372308" cy="1309564"/>
          </a:xfrm>
        </p:spPr>
        <p:txBody>
          <a:bodyPr anchor="ctr"/>
          <a:lstStyle>
            <a:lvl1pPr marL="0" indent="0" algn="ctr">
              <a:buFontTx/>
              <a:buNone/>
              <a:defRPr sz="30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4AD3C1C0-9F09-473B-855F-773E42C8569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/>
          </a:p>
        </p:txBody>
      </p:sp>
      <p:sp>
        <p:nvSpPr>
          <p:cNvPr id="6" name="White Top Rectangle"/>
          <p:cNvSpPr>
            <a:spLocks noChangeArrowheads="1"/>
          </p:cNvSpPr>
          <p:nvPr userDrawn="1"/>
        </p:nvSpPr>
        <p:spPr bwMode="auto">
          <a:xfrm>
            <a:off x="1022350" y="2517775"/>
            <a:ext cx="738188" cy="5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>
              <a:latin typeface="AU Passata" pitchFamily="34" charset="0"/>
            </a:endParaRPr>
          </a:p>
        </p:txBody>
      </p:sp>
      <p:sp>
        <p:nvSpPr>
          <p:cNvPr id="7" name="TextBox 21"/>
          <p:cNvSpPr txBox="1"/>
          <p:nvPr userDrawn="1"/>
        </p:nvSpPr>
        <p:spPr>
          <a:xfrm>
            <a:off x="-1620838" y="2022475"/>
            <a:ext cx="1509713" cy="55403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>
              <a:buFont typeface="AU Passata" pitchFamily="34" charset="0"/>
              <a:buNone/>
              <a:defRPr/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  <a:t>Ændr 2. linje i overskriften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U Passata" pitchFamily="34" charset="0"/>
            </a:endParaRPr>
          </a:p>
        </p:txBody>
      </p:sp>
      <p:sp>
        <p:nvSpPr>
          <p:cNvPr id="8" name="SD_FLD_DocumentDate"/>
          <p:cNvSpPr txBox="1">
            <a:spLocks noChangeArrowheads="1"/>
          </p:cNvSpPr>
          <p:nvPr userDrawn="1"/>
        </p:nvSpPr>
        <p:spPr bwMode="auto">
          <a:xfrm>
            <a:off x="7045325" y="4495800"/>
            <a:ext cx="1746250" cy="3349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>
            <a:spAutoFit/>
          </a:bodyPr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800" cap="all">
                <a:solidFill>
                  <a:schemeClr val="bg1"/>
                </a:solidFill>
                <a:latin typeface="AU Passata Light" pitchFamily="34" charset="0"/>
              </a:rPr>
              <a:t>10. december 2015</a:t>
            </a:r>
            <a:endParaRPr lang="da-DK" sz="800" cap="all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9" name="SD_FLD_Event"/>
          <p:cNvSpPr txBox="1">
            <a:spLocks noChangeArrowheads="1"/>
          </p:cNvSpPr>
          <p:nvPr userDrawn="1"/>
        </p:nvSpPr>
        <p:spPr bwMode="auto">
          <a:xfrm>
            <a:off x="7045325" y="4495800"/>
            <a:ext cx="1751013" cy="1095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/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800" b="1" cap="all">
                <a:solidFill>
                  <a:schemeClr val="bg1"/>
                </a:solidFill>
                <a:latin typeface="AU Passata" pitchFamily="34" charset="0"/>
              </a:rPr>
              <a:t>DRRLV</a:t>
            </a:r>
            <a:endParaRPr lang="da-DK" sz="800" b="1" cap="all" dirty="0">
              <a:solidFill>
                <a:schemeClr val="bg1"/>
              </a:solidFill>
              <a:latin typeface="AU Passata" pitchFamily="34" charset="0"/>
            </a:endParaRPr>
          </a:p>
        </p:txBody>
      </p:sp>
      <p:sp>
        <p:nvSpPr>
          <p:cNvPr id="10" name="White Rectangle"/>
          <p:cNvSpPr/>
          <p:nvPr userDrawn="1"/>
        </p:nvSpPr>
        <p:spPr>
          <a:xfrm>
            <a:off x="8359775" y="4402138"/>
            <a:ext cx="433388" cy="53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/>
          </a:p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/>
          </a:p>
        </p:txBody>
      </p:sp>
      <p:sp>
        <p:nvSpPr>
          <p:cNvPr id="11" name="SD_USR_Title"/>
          <p:cNvSpPr txBox="1">
            <a:spLocks noChangeArrowheads="1"/>
          </p:cNvSpPr>
          <p:nvPr userDrawn="1"/>
        </p:nvSpPr>
        <p:spPr bwMode="auto">
          <a:xfrm>
            <a:off x="4748213" y="4495800"/>
            <a:ext cx="2238375" cy="3349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>
            <a:spAutoFit/>
          </a:bodyPr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800" cap="all">
                <a:solidFill>
                  <a:schemeClr val="bg1"/>
                </a:solidFill>
                <a:latin typeface="AU Passata Light" pitchFamily="34" charset="0"/>
              </a:rPr>
              <a:t>Ledende lektor</a:t>
            </a:r>
            <a:endParaRPr lang="da-DK" sz="800" cap="all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12" name="SD_USR_Name"/>
          <p:cNvSpPr txBox="1">
            <a:spLocks noChangeArrowheads="1"/>
          </p:cNvSpPr>
          <p:nvPr userDrawn="1"/>
        </p:nvSpPr>
        <p:spPr bwMode="auto">
          <a:xfrm>
            <a:off x="4748213" y="4495800"/>
            <a:ext cx="2238375" cy="2079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>
            <a:spAutoFit/>
          </a:bodyPr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800" b="1" cap="all">
                <a:solidFill>
                  <a:schemeClr val="bg1"/>
                </a:solidFill>
                <a:latin typeface="AU Passata" pitchFamily="34" charset="0"/>
              </a:rPr>
              <a:t>Bente Vigh Malling</a:t>
            </a:r>
            <a:endParaRPr lang="da-DK" sz="800" b="1" cap="all" dirty="0">
              <a:solidFill>
                <a:schemeClr val="bg1"/>
              </a:solidFill>
              <a:latin typeface="AU Passata" pitchFamily="34" charset="0"/>
            </a:endParaRPr>
          </a:p>
        </p:txBody>
      </p:sp>
      <p:sp>
        <p:nvSpPr>
          <p:cNvPr id="13" name="SD_ART_SecondaryLogo"/>
          <p:cNvSpPr>
            <a:spLocks noChangeArrowheads="1"/>
          </p:cNvSpPr>
          <p:nvPr userDrawn="1"/>
        </p:nvSpPr>
        <p:spPr bwMode="auto">
          <a:xfrm>
            <a:off x="2843213" y="4583113"/>
            <a:ext cx="1509712" cy="315912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>
              <a:latin typeface="AU Passata" pitchFamily="34" charset="0"/>
            </a:endParaRPr>
          </a:p>
        </p:txBody>
      </p:sp>
      <p:sp>
        <p:nvSpPr>
          <p:cNvPr id="14" name="SD_LAN_AUWBreak"/>
          <p:cNvSpPr txBox="1">
            <a:spLocks noChangeArrowheads="1"/>
          </p:cNvSpPr>
          <p:nvPr userDrawn="1"/>
        </p:nvSpPr>
        <p:spPr bwMode="auto">
          <a:xfrm>
            <a:off x="971550" y="4495800"/>
            <a:ext cx="701675" cy="33178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>
            <a:spAutoFit/>
          </a:bodyPr>
          <a:lstStyle/>
          <a:p>
            <a:pPr>
              <a:lnSpc>
                <a:spcPct val="90000"/>
              </a:lnSpc>
              <a:buFont typeface="AU Passata" pitchFamily="34" charset="0"/>
              <a:buNone/>
              <a:defRPr/>
            </a:pPr>
            <a:r>
              <a:rPr lang="da-DK" sz="960" cap="all" dirty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5" name="SD_OFF_Niveau1And2"/>
          <p:cNvSpPr txBox="1">
            <a:spLocks noChangeArrowheads="1"/>
          </p:cNvSpPr>
          <p:nvPr userDrawn="1"/>
        </p:nvSpPr>
        <p:spPr bwMode="auto">
          <a:xfrm>
            <a:off x="976313" y="4495800"/>
            <a:ext cx="1798637" cy="51435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600" cap="all" spc="40">
                <a:solidFill>
                  <a:schemeClr val="bg1"/>
                </a:solidFill>
                <a:latin typeface="AU Passata Light" pitchFamily="34" charset="0"/>
              </a:rPr>
              <a:t>Center for Sundhedsvidenskabelige Uddannelser</a:t>
            </a:r>
            <a:endParaRPr lang="da-DK" sz="600" cap="all" spc="4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16" name="Pladsholder til tekst 2"/>
          <p:cNvSpPr txBox="1">
            <a:spLocks/>
          </p:cNvSpPr>
          <p:nvPr userDrawn="1"/>
        </p:nvSpPr>
        <p:spPr>
          <a:xfrm>
            <a:off x="306388" y="4495800"/>
            <a:ext cx="538162" cy="331788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a-DK" sz="2090" kern="0" dirty="0" smtClean="0"/>
              <a:t>AU</a:t>
            </a:r>
            <a:endParaRPr lang="da-DK" sz="2090" kern="0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059582"/>
            <a:ext cx="7159345" cy="133466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09690" y="2787774"/>
            <a:ext cx="5372308" cy="130956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7684F214-0EF7-4F9F-BC0B-4BEC6465C89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/>
          </a:p>
        </p:txBody>
      </p:sp>
      <p:sp>
        <p:nvSpPr>
          <p:cNvPr id="3" name="SD_LAN_AUWBreak"/>
          <p:cNvSpPr txBox="1">
            <a:spLocks noChangeArrowheads="1"/>
          </p:cNvSpPr>
          <p:nvPr userDrawn="1"/>
        </p:nvSpPr>
        <p:spPr bwMode="auto">
          <a:xfrm>
            <a:off x="4597400" y="2052638"/>
            <a:ext cx="2111375" cy="105092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201600" rIns="0" bIns="0">
            <a:spAutoFit/>
          </a:bodyPr>
          <a:lstStyle/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2900" cap="all" dirty="0">
                <a:solidFill>
                  <a:schemeClr val="bg1"/>
                </a:solidFill>
                <a:latin typeface="AU Passata" pitchFamily="34" charset="0"/>
              </a:rPr>
              <a:t>Aarhus 
Universitet</a:t>
            </a:r>
            <a:endParaRPr lang="da-DK" sz="2900" cap="all" dirty="0">
              <a:solidFill>
                <a:schemeClr val="bg1"/>
              </a:solidFill>
              <a:latin typeface="AU Passata" pitchFamily="34" charset="0"/>
            </a:endParaRPr>
          </a:p>
        </p:txBody>
      </p:sp>
      <p:sp>
        <p:nvSpPr>
          <p:cNvPr id="4" name="Pladsholder til tekst 2"/>
          <p:cNvSpPr txBox="1">
            <a:spLocks/>
          </p:cNvSpPr>
          <p:nvPr userDrawn="1"/>
        </p:nvSpPr>
        <p:spPr>
          <a:xfrm>
            <a:off x="2447925" y="2052638"/>
            <a:ext cx="1719263" cy="1057275"/>
          </a:xfrm>
          <a:prstGeom prst="rect">
            <a:avLst/>
          </a:prstGeom>
        </p:spPr>
        <p:txBody>
          <a:bodyPr wrap="none" lIns="0" tIns="0" rIns="0" bIns="75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r">
              <a:defRPr/>
            </a:pPr>
            <a:r>
              <a:rPr lang="da-DK" sz="6700" kern="0" dirty="0" smtClean="0"/>
              <a:t>AU</a:t>
            </a:r>
            <a:endParaRPr lang="da-DK" sz="6700" kern="0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785225" y="5033963"/>
            <a:ext cx="358775" cy="492125"/>
          </a:xfrm>
        </p:spPr>
        <p:txBody>
          <a:bodyPr/>
          <a:lstStyle>
            <a:lvl1pPr>
              <a:defRPr sz="1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43C131-6AE0-42F3-AE48-1CB46AAF73D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/>
          </a:p>
        </p:txBody>
      </p:sp>
      <p:sp>
        <p:nvSpPr>
          <p:cNvPr id="4" name="White Top Rectangle"/>
          <p:cNvSpPr>
            <a:spLocks noChangeArrowheads="1"/>
          </p:cNvSpPr>
          <p:nvPr userDrawn="1"/>
        </p:nvSpPr>
        <p:spPr bwMode="auto">
          <a:xfrm>
            <a:off x="1022350" y="441325"/>
            <a:ext cx="738188" cy="5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>
              <a:latin typeface="AU Passata" pitchFamily="34" charset="0"/>
            </a:endParaRPr>
          </a:p>
        </p:txBody>
      </p:sp>
      <p:sp>
        <p:nvSpPr>
          <p:cNvPr id="5" name="TextBox 52"/>
          <p:cNvSpPr txBox="1"/>
          <p:nvPr userDrawn="1"/>
        </p:nvSpPr>
        <p:spPr>
          <a:xfrm>
            <a:off x="-1620838" y="2022475"/>
            <a:ext cx="1509713" cy="55403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>
              <a:buFont typeface="AU Passata" pitchFamily="34" charset="0"/>
              <a:buNone/>
              <a:defRPr/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  <a:t>Ændr 2. linje i overskriften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U Passata" pitchFamily="34" charset="0"/>
            </a:endParaRPr>
          </a:p>
        </p:txBody>
      </p:sp>
      <p:sp>
        <p:nvSpPr>
          <p:cNvPr id="6" name="SD_FLD_DocumentDate"/>
          <p:cNvSpPr txBox="1">
            <a:spLocks noChangeArrowheads="1"/>
          </p:cNvSpPr>
          <p:nvPr userDrawn="1"/>
        </p:nvSpPr>
        <p:spPr bwMode="auto">
          <a:xfrm>
            <a:off x="7045325" y="4495800"/>
            <a:ext cx="1746250" cy="3349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>
            <a:spAutoFit/>
          </a:bodyPr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800" cap="all">
                <a:solidFill>
                  <a:schemeClr val="bg1"/>
                </a:solidFill>
                <a:latin typeface="AU Passata Light" pitchFamily="34" charset="0"/>
              </a:rPr>
              <a:t>10. december 2015</a:t>
            </a:r>
            <a:endParaRPr lang="da-DK" sz="800" cap="all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7" name="SD_FLD_Event"/>
          <p:cNvSpPr txBox="1">
            <a:spLocks noChangeArrowheads="1"/>
          </p:cNvSpPr>
          <p:nvPr userDrawn="1"/>
        </p:nvSpPr>
        <p:spPr bwMode="auto">
          <a:xfrm>
            <a:off x="7045325" y="4495800"/>
            <a:ext cx="1751013" cy="1095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/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800" b="1" cap="all">
                <a:solidFill>
                  <a:schemeClr val="bg1"/>
                </a:solidFill>
                <a:latin typeface="AU Passata" pitchFamily="34" charset="0"/>
              </a:rPr>
              <a:t>DRRLV</a:t>
            </a:r>
            <a:endParaRPr lang="da-DK" sz="800" b="1" cap="all" dirty="0">
              <a:solidFill>
                <a:schemeClr val="bg1"/>
              </a:solidFill>
              <a:latin typeface="AU Passata" pitchFamily="34" charset="0"/>
            </a:endParaRPr>
          </a:p>
        </p:txBody>
      </p:sp>
      <p:sp>
        <p:nvSpPr>
          <p:cNvPr id="8" name="White Rectangle"/>
          <p:cNvSpPr/>
          <p:nvPr userDrawn="1"/>
        </p:nvSpPr>
        <p:spPr>
          <a:xfrm>
            <a:off x="8359775" y="4402138"/>
            <a:ext cx="433388" cy="53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/>
          </a:p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/>
          </a:p>
        </p:txBody>
      </p:sp>
      <p:sp>
        <p:nvSpPr>
          <p:cNvPr id="9" name="SD_USR_Title"/>
          <p:cNvSpPr txBox="1">
            <a:spLocks noChangeArrowheads="1"/>
          </p:cNvSpPr>
          <p:nvPr userDrawn="1"/>
        </p:nvSpPr>
        <p:spPr bwMode="auto">
          <a:xfrm>
            <a:off x="4748213" y="4495800"/>
            <a:ext cx="2238375" cy="3349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>
            <a:spAutoFit/>
          </a:bodyPr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800" cap="all">
                <a:solidFill>
                  <a:schemeClr val="bg1"/>
                </a:solidFill>
                <a:latin typeface="AU Passata Light" pitchFamily="34" charset="0"/>
              </a:rPr>
              <a:t>Ledende lektor</a:t>
            </a:r>
            <a:endParaRPr lang="da-DK" sz="800" cap="all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10" name="SD_USR_Name"/>
          <p:cNvSpPr txBox="1">
            <a:spLocks noChangeArrowheads="1"/>
          </p:cNvSpPr>
          <p:nvPr userDrawn="1"/>
        </p:nvSpPr>
        <p:spPr bwMode="auto">
          <a:xfrm>
            <a:off x="4748213" y="4495800"/>
            <a:ext cx="2238375" cy="2079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>
            <a:spAutoFit/>
          </a:bodyPr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800" b="1" cap="all">
                <a:solidFill>
                  <a:schemeClr val="bg1"/>
                </a:solidFill>
                <a:latin typeface="AU Passata" pitchFamily="34" charset="0"/>
              </a:rPr>
              <a:t>Bente Vigh Malling</a:t>
            </a:r>
            <a:endParaRPr lang="da-DK" sz="800" b="1" cap="all" dirty="0">
              <a:solidFill>
                <a:schemeClr val="bg1"/>
              </a:solidFill>
              <a:latin typeface="AU Passata" pitchFamily="34" charset="0"/>
            </a:endParaRPr>
          </a:p>
        </p:txBody>
      </p:sp>
      <p:sp>
        <p:nvSpPr>
          <p:cNvPr id="11" name="SD_ART_SecondaryLogo"/>
          <p:cNvSpPr>
            <a:spLocks noChangeArrowheads="1"/>
          </p:cNvSpPr>
          <p:nvPr userDrawn="1"/>
        </p:nvSpPr>
        <p:spPr bwMode="auto">
          <a:xfrm>
            <a:off x="2843213" y="4583113"/>
            <a:ext cx="1509712" cy="315912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>
              <a:latin typeface="AU Passata" pitchFamily="34" charset="0"/>
            </a:endParaRPr>
          </a:p>
        </p:txBody>
      </p:sp>
      <p:sp>
        <p:nvSpPr>
          <p:cNvPr id="12" name="SD_LAN_AUWBreak"/>
          <p:cNvSpPr txBox="1">
            <a:spLocks noChangeArrowheads="1"/>
          </p:cNvSpPr>
          <p:nvPr userDrawn="1"/>
        </p:nvSpPr>
        <p:spPr bwMode="auto">
          <a:xfrm>
            <a:off x="971550" y="4495800"/>
            <a:ext cx="701675" cy="33178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>
            <a:spAutoFit/>
          </a:bodyPr>
          <a:lstStyle/>
          <a:p>
            <a:pPr>
              <a:lnSpc>
                <a:spcPct val="90000"/>
              </a:lnSpc>
              <a:buFont typeface="AU Passata" pitchFamily="34" charset="0"/>
              <a:buNone/>
              <a:defRPr/>
            </a:pPr>
            <a:r>
              <a:rPr lang="da-DK" sz="960" cap="all" dirty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3" name="SD_OFF_Niveau1And2"/>
          <p:cNvSpPr txBox="1">
            <a:spLocks noChangeArrowheads="1"/>
          </p:cNvSpPr>
          <p:nvPr userDrawn="1"/>
        </p:nvSpPr>
        <p:spPr bwMode="auto">
          <a:xfrm>
            <a:off x="976313" y="4495800"/>
            <a:ext cx="1798637" cy="51435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600" cap="all" spc="40">
                <a:solidFill>
                  <a:schemeClr val="bg1"/>
                </a:solidFill>
                <a:latin typeface="AU Passata Light" pitchFamily="34" charset="0"/>
              </a:rPr>
              <a:t>Center for Sundhedsvidenskabelige Uddannelser</a:t>
            </a:r>
            <a:endParaRPr lang="da-DK" sz="600" cap="all" spc="4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14" name="Pladsholder til tekst 2"/>
          <p:cNvSpPr txBox="1">
            <a:spLocks/>
          </p:cNvSpPr>
          <p:nvPr userDrawn="1"/>
        </p:nvSpPr>
        <p:spPr>
          <a:xfrm>
            <a:off x="306388" y="4495800"/>
            <a:ext cx="538162" cy="331788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a-DK" sz="2090" kern="0" dirty="0" smtClean="0"/>
              <a:t>AU</a:t>
            </a:r>
            <a:endParaRPr lang="da-DK" sz="2090" kern="0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159345" cy="1169551"/>
          </a:xfrm>
        </p:spPr>
        <p:txBody>
          <a:bodyPr anchor="t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 smtClean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4062E81F-8C7F-41F9-9346-568D9E901E3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ack Rectangle"/>
          <p:cNvSpPr/>
          <p:nvPr userDrawn="1"/>
        </p:nvSpPr>
        <p:spPr>
          <a:xfrm>
            <a:off x="352425" y="1323975"/>
            <a:ext cx="736600" cy="460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/>
          </a:p>
        </p:txBody>
      </p:sp>
      <p:sp>
        <p:nvSpPr>
          <p:cNvPr id="5" name="TextBox 17"/>
          <p:cNvSpPr txBox="1">
            <a:spLocks noChangeArrowheads="1"/>
          </p:cNvSpPr>
          <p:nvPr userDrawn="1"/>
        </p:nvSpPr>
        <p:spPr bwMode="auto">
          <a:xfrm>
            <a:off x="-1765300" y="1563688"/>
            <a:ext cx="16843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Font typeface="AU Passata" pitchFamily="34" charset="0"/>
              <a:buNone/>
              <a:defRPr/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buFont typeface="AU Passata" pitchFamily="34" charset="0"/>
              <a:buNone/>
              <a:defRPr/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buFont typeface="AU Passata" pitchFamily="34" charset="0"/>
              <a:buNone/>
              <a:defRPr/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buFont typeface="AU Passata" pitchFamily="34" charset="0"/>
              <a:buNone/>
              <a:defRPr/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538163" y="2208213"/>
            <a:ext cx="457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20"/>
          <p:cNvSpPr/>
          <p:nvPr userDrawn="1"/>
        </p:nvSpPr>
        <p:spPr>
          <a:xfrm>
            <a:off x="-309563" y="2208213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 noProof="1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566738" y="3000375"/>
            <a:ext cx="4381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3"/>
          <p:cNvSpPr/>
          <p:nvPr userDrawn="1"/>
        </p:nvSpPr>
        <p:spPr>
          <a:xfrm>
            <a:off x="-347663" y="3000375"/>
            <a:ext cx="219075" cy="200025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 noProof="1"/>
          </a:p>
        </p:txBody>
      </p:sp>
      <p:sp>
        <p:nvSpPr>
          <p:cNvPr id="11" name="Rounded Rectangle 24"/>
          <p:cNvSpPr/>
          <p:nvPr userDrawn="1"/>
        </p:nvSpPr>
        <p:spPr>
          <a:xfrm>
            <a:off x="-561975" y="3001963"/>
            <a:ext cx="214312" cy="207962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 noProof="1"/>
          </a:p>
        </p:txBody>
      </p:sp>
      <p:sp>
        <p:nvSpPr>
          <p:cNvPr id="12" name="TextBox 25"/>
          <p:cNvSpPr txBox="1"/>
          <p:nvPr userDrawn="1"/>
        </p:nvSpPr>
        <p:spPr>
          <a:xfrm>
            <a:off x="-1620838" y="766763"/>
            <a:ext cx="1509713" cy="3556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>
              <a:buFont typeface="AU Passata" pitchFamily="34" charset="0"/>
              <a:buNone/>
              <a:defRPr/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  <a:t>Ændr 2. linje i overskriften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U Passa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18D29-EBF0-471B-9297-0F1168E1BD2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ack Rectangle"/>
          <p:cNvSpPr/>
          <p:nvPr userDrawn="1"/>
        </p:nvSpPr>
        <p:spPr>
          <a:xfrm>
            <a:off x="352425" y="919163"/>
            <a:ext cx="736600" cy="460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/>
          </a:p>
        </p:txBody>
      </p:sp>
      <p:sp>
        <p:nvSpPr>
          <p:cNvPr id="7" name="TextBox 17"/>
          <p:cNvSpPr txBox="1"/>
          <p:nvPr userDrawn="1"/>
        </p:nvSpPr>
        <p:spPr>
          <a:xfrm>
            <a:off x="-1481138" y="339725"/>
            <a:ext cx="1370013" cy="10763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buFont typeface="AU Passata" pitchFamily="34" charset="0"/>
              <a:buNone/>
              <a:defRPr/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  <a:t>Overskrift én linje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  <a:t>Bold eller Regular</a:t>
            </a:r>
          </a:p>
          <a:p>
            <a:pPr algn="r">
              <a:buFont typeface="AU Passata" pitchFamily="34" charset="0"/>
              <a:buNone/>
              <a:defRPr/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U Passata" pitchFamily="34" charset="0"/>
            </a:endParaRPr>
          </a:p>
          <a:p>
            <a:pPr algn="r">
              <a:buFont typeface="AU Passata" pitchFamily="34" charset="0"/>
              <a:buNone/>
              <a:defRPr/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U Passata" pitchFamily="34" charset="0"/>
            </a:endParaRPr>
          </a:p>
          <a:p>
            <a:pPr algn="r">
              <a:buFont typeface="AU Passata" pitchFamily="34" charset="0"/>
              <a:buNone/>
              <a:defRPr/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U Passata" pitchFamily="34" charset="0"/>
            </a:endParaRPr>
          </a:p>
          <a:p>
            <a:pPr algn="r">
              <a:buFont typeface="AU Passata" pitchFamily="34" charset="0"/>
              <a:buNone/>
              <a:defRPr/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  <a:t>Underoverskrift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  <a:t>én linje 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U Passata" pitchFamily="34" charset="0"/>
            </a:endParaRPr>
          </a:p>
        </p:txBody>
      </p:sp>
      <p:sp>
        <p:nvSpPr>
          <p:cNvPr id="8" name="TextBox 18"/>
          <p:cNvSpPr txBox="1">
            <a:spLocks noChangeArrowheads="1"/>
          </p:cNvSpPr>
          <p:nvPr userDrawn="1"/>
        </p:nvSpPr>
        <p:spPr bwMode="auto">
          <a:xfrm>
            <a:off x="-1765300" y="1563688"/>
            <a:ext cx="16843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Font typeface="AU Passata" pitchFamily="34" charset="0"/>
              <a:buNone/>
              <a:defRPr/>
            </a:pPr>
            <a: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buFont typeface="AU Passata" pitchFamily="34" charset="0"/>
              <a:buNone/>
              <a:defRPr/>
            </a:pPr>
            <a:endParaRPr lang="da-DK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buFont typeface="AU Passata" pitchFamily="34" charset="0"/>
              <a:buNone/>
              <a:defRPr/>
            </a:pPr>
            <a:endParaRPr lang="da-DK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buFont typeface="AU Passata" pitchFamily="34" charset="0"/>
              <a:buNone/>
              <a:defRPr/>
            </a:pPr>
            <a: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538163" y="2208213"/>
            <a:ext cx="457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22"/>
          <p:cNvSpPr/>
          <p:nvPr userDrawn="1"/>
        </p:nvSpPr>
        <p:spPr>
          <a:xfrm>
            <a:off x="-309563" y="2208213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566738" y="3000375"/>
            <a:ext cx="4381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4"/>
          <p:cNvSpPr/>
          <p:nvPr userDrawn="1"/>
        </p:nvSpPr>
        <p:spPr>
          <a:xfrm>
            <a:off x="-347663" y="3000375"/>
            <a:ext cx="219075" cy="200025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 dirty="0"/>
          </a:p>
        </p:txBody>
      </p:sp>
      <p:sp>
        <p:nvSpPr>
          <p:cNvPr id="14" name="Rounded Rectangle 25"/>
          <p:cNvSpPr/>
          <p:nvPr userDrawn="1"/>
        </p:nvSpPr>
        <p:spPr>
          <a:xfrm>
            <a:off x="-561975" y="3001963"/>
            <a:ext cx="214312" cy="207962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860717"/>
            <a:ext cx="8440739" cy="2233603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4" y="1131590"/>
            <a:ext cx="8440739" cy="4273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15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F7557-DCD7-4C02-951D-4070580B358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ack Rectangle"/>
          <p:cNvSpPr/>
          <p:nvPr userDrawn="1"/>
        </p:nvSpPr>
        <p:spPr>
          <a:xfrm>
            <a:off x="352425" y="919163"/>
            <a:ext cx="736600" cy="460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/>
          </a:p>
        </p:txBody>
      </p:sp>
      <p:sp>
        <p:nvSpPr>
          <p:cNvPr id="7" name="TextBox 17"/>
          <p:cNvSpPr txBox="1"/>
          <p:nvPr userDrawn="1"/>
        </p:nvSpPr>
        <p:spPr>
          <a:xfrm>
            <a:off x="-1481138" y="339725"/>
            <a:ext cx="13700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buFont typeface="AU Passata" pitchFamily="34" charset="0"/>
              <a:buNone/>
              <a:defRPr/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  <a:t>Overskrift én linje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  <a:t>Bold eller Regular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6980" y="1149350"/>
            <a:ext cx="8448849" cy="294798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8" name="Slide Number Placeholder 2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992A3-F609-4D45-B5C2-DA890802C6A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 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 userDrawn="1"/>
        </p:nvSpPr>
        <p:spPr bwMode="auto">
          <a:xfrm>
            <a:off x="-1765300" y="915988"/>
            <a:ext cx="1684337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Font typeface="AU Passata" pitchFamily="34" charset="0"/>
              <a:buNone/>
              <a:defRPr/>
            </a:pPr>
            <a: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buFont typeface="AU Passata" pitchFamily="34" charset="0"/>
              <a:buNone/>
              <a:defRPr/>
            </a:pPr>
            <a:endParaRPr lang="da-DK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buFont typeface="AU Passata" pitchFamily="34" charset="0"/>
              <a:buNone/>
              <a:defRPr/>
            </a:pPr>
            <a:endParaRPr lang="da-DK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buFont typeface="AU Passata" pitchFamily="34" charset="0"/>
              <a:buNone/>
              <a:defRPr/>
            </a:pPr>
            <a: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538163" y="1558925"/>
            <a:ext cx="457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18"/>
          <p:cNvSpPr/>
          <p:nvPr userDrawn="1"/>
        </p:nvSpPr>
        <p:spPr>
          <a:xfrm>
            <a:off x="-309563" y="1558925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566738" y="2351088"/>
            <a:ext cx="4381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2"/>
          <p:cNvSpPr/>
          <p:nvPr userDrawn="1"/>
        </p:nvSpPr>
        <p:spPr>
          <a:xfrm>
            <a:off x="-347663" y="2351088"/>
            <a:ext cx="219075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 dirty="0"/>
          </a:p>
        </p:txBody>
      </p:sp>
      <p:sp>
        <p:nvSpPr>
          <p:cNvPr id="13" name="Rounded Rectangle 23"/>
          <p:cNvSpPr/>
          <p:nvPr userDrawn="1"/>
        </p:nvSpPr>
        <p:spPr>
          <a:xfrm>
            <a:off x="-561975" y="2352675"/>
            <a:ext cx="214312" cy="207963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 dirty="0"/>
          </a:p>
        </p:txBody>
      </p:sp>
      <p:sp>
        <p:nvSpPr>
          <p:cNvPr id="14" name="TextBox 24"/>
          <p:cNvSpPr txBox="1"/>
          <p:nvPr userDrawn="1"/>
        </p:nvSpPr>
        <p:spPr>
          <a:xfrm>
            <a:off x="-1481138" y="339725"/>
            <a:ext cx="13700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buFont typeface="AU Passata" pitchFamily="34" charset="0"/>
              <a:buNone/>
              <a:defRPr/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  <a:t>Overskrift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  <a:t>MAKS. én linje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7" y="166687"/>
            <a:ext cx="5227685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832475" y="355450"/>
            <a:ext cx="2960688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5227687" cy="320544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5" name="Slide Number Placeholder 2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08571-EF6C-4D7A-98BC-D83425C3011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 userDrawn="1"/>
        </p:nvSpPr>
        <p:spPr bwMode="auto">
          <a:xfrm>
            <a:off x="-1765300" y="915988"/>
            <a:ext cx="1684337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Font typeface="AU Passata" pitchFamily="34" charset="0"/>
              <a:buNone/>
              <a:defRPr/>
            </a:pPr>
            <a: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buFont typeface="AU Passata" pitchFamily="34" charset="0"/>
              <a:buNone/>
              <a:defRPr/>
            </a:pPr>
            <a:endParaRPr lang="da-DK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buFont typeface="AU Passata" pitchFamily="34" charset="0"/>
              <a:buNone/>
              <a:defRPr/>
            </a:pPr>
            <a:endParaRPr lang="da-DK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buFont typeface="AU Passata" pitchFamily="34" charset="0"/>
              <a:buNone/>
              <a:defRPr/>
            </a:pPr>
            <a:r>
              <a:rPr 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538163" y="1558925"/>
            <a:ext cx="457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18"/>
          <p:cNvSpPr/>
          <p:nvPr userDrawn="1"/>
        </p:nvSpPr>
        <p:spPr>
          <a:xfrm>
            <a:off x="-309563" y="1558925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566738" y="2351088"/>
            <a:ext cx="4381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2"/>
          <p:cNvSpPr/>
          <p:nvPr userDrawn="1"/>
        </p:nvSpPr>
        <p:spPr>
          <a:xfrm>
            <a:off x="-347663" y="2351088"/>
            <a:ext cx="219075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 dirty="0"/>
          </a:p>
        </p:txBody>
      </p:sp>
      <p:sp>
        <p:nvSpPr>
          <p:cNvPr id="13" name="Rounded Rectangle 23"/>
          <p:cNvSpPr/>
          <p:nvPr userDrawn="1"/>
        </p:nvSpPr>
        <p:spPr>
          <a:xfrm>
            <a:off x="-561975" y="2352675"/>
            <a:ext cx="214312" cy="207963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 dirty="0"/>
          </a:p>
        </p:txBody>
      </p:sp>
      <p:sp>
        <p:nvSpPr>
          <p:cNvPr id="14" name="TextBox 24"/>
          <p:cNvSpPr txBox="1"/>
          <p:nvPr userDrawn="1"/>
        </p:nvSpPr>
        <p:spPr>
          <a:xfrm>
            <a:off x="-1481138" y="339725"/>
            <a:ext cx="1370013" cy="307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buFont typeface="AU Passata" pitchFamily="34" charset="0"/>
              <a:buNone/>
              <a:defRPr/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  <a:t>Overskrift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U Passata" pitchFamily="34" charset="0"/>
              </a:rPr>
              <a:t>MAKS. én linje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7"/>
            <a:ext cx="4093200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355450"/>
            <a:ext cx="4093200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4093200" cy="320544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5" name="Slide Number Placeholder 2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7DBF4-D989-444D-9666-28BBCF80AAF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-1765300" y="1812925"/>
            <a:ext cx="1684337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Font typeface="AU Passata" pitchFamily="34" charset="0"/>
              <a:buNone/>
              <a:defRPr/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Indsæt Navn </a:t>
            </a:r>
          </a:p>
          <a:p>
            <a:pPr algn="r" eaLnBrk="1" hangingPunct="1">
              <a:buFont typeface="AU Passata" pitchFamily="34" charset="0"/>
              <a:buNone/>
              <a:defRPr/>
            </a:pPr>
            <a:endParaRPr lang="da-DK" sz="8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buFont typeface="AU Passata" pitchFamily="34" charset="0"/>
              <a:buNone/>
              <a:defRPr/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Profession</a:t>
            </a:r>
          </a:p>
          <a:p>
            <a:pPr algn="r" eaLnBrk="1" hangingPunct="1">
              <a:buFont typeface="AU Passata" pitchFamily="34" charset="0"/>
              <a:buNone/>
              <a:defRPr/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buFont typeface="AU Passata" pitchFamily="34" charset="0"/>
              <a:buNone/>
              <a:defRPr/>
            </a:pPr>
            <a:endParaRPr lang="da-DK" sz="18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buFont typeface="AU Passata" pitchFamily="34" charset="0"/>
              <a:buNone/>
              <a:defRPr/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Data / Tekst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149350"/>
            <a:ext cx="4093200" cy="929338"/>
          </a:xfrm>
        </p:spPr>
        <p:txBody>
          <a:bodyPr/>
          <a:lstStyle>
            <a:lvl1pPr algn="r">
              <a:defRPr sz="2400" cap="all"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355450"/>
            <a:ext cx="4093200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2631019"/>
            <a:ext cx="4093200" cy="152558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5" y="2092151"/>
            <a:ext cx="4093200" cy="489506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600" cap="all" baseline="0"/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</p:txBody>
      </p:sp>
      <p:sp>
        <p:nvSpPr>
          <p:cNvPr id="9" name="Slide Number Placeholder 2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68BD9-2CCC-40A9-BA4F-D4A30FA7810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ttom Rectangle"/>
          <p:cNvSpPr/>
          <p:nvPr/>
        </p:nvSpPr>
        <p:spPr>
          <a:xfrm>
            <a:off x="0" y="4227512"/>
            <a:ext cx="9144000" cy="918369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6475" y="4495800"/>
            <a:ext cx="14366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2C6DDD69-1607-4A91-BB05-98553AB964F1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2" name="SD_FLD_DocumentDate"/>
          <p:cNvSpPr txBox="1">
            <a:spLocks noChangeArrowheads="1"/>
          </p:cNvSpPr>
          <p:nvPr/>
        </p:nvSpPr>
        <p:spPr bwMode="auto">
          <a:xfrm>
            <a:off x="7045325" y="4495800"/>
            <a:ext cx="1746250" cy="3349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>
            <a:spAutoFit/>
          </a:bodyPr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800" cap="all">
                <a:solidFill>
                  <a:schemeClr val="bg1"/>
                </a:solidFill>
                <a:latin typeface="AU Passata Light" pitchFamily="34" charset="0"/>
              </a:rPr>
              <a:t>10. december 2015</a:t>
            </a:r>
            <a:endParaRPr lang="da-DK" sz="800" cap="all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10" name="SD_FLD_Event"/>
          <p:cNvSpPr txBox="1">
            <a:spLocks noChangeArrowheads="1"/>
          </p:cNvSpPr>
          <p:nvPr/>
        </p:nvSpPr>
        <p:spPr bwMode="auto">
          <a:xfrm>
            <a:off x="7045325" y="4495800"/>
            <a:ext cx="1751013" cy="2079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>
            <a:spAutoFit/>
          </a:bodyPr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800" b="1" cap="all">
                <a:solidFill>
                  <a:schemeClr val="bg1"/>
                </a:solidFill>
                <a:latin typeface="AU Passata" pitchFamily="34" charset="0"/>
              </a:rPr>
              <a:t>DRRLV</a:t>
            </a:r>
            <a:endParaRPr lang="da-DK" sz="800" b="1" cap="all" dirty="0">
              <a:solidFill>
                <a:schemeClr val="bg1"/>
              </a:solidFill>
              <a:latin typeface="AU Passata" pitchFamily="34" charset="0"/>
            </a:endParaRPr>
          </a:p>
        </p:txBody>
      </p:sp>
      <p:sp>
        <p:nvSpPr>
          <p:cNvPr id="29" name="White Rectangle"/>
          <p:cNvSpPr/>
          <p:nvPr/>
        </p:nvSpPr>
        <p:spPr>
          <a:xfrm>
            <a:off x="8359775" y="4402138"/>
            <a:ext cx="433388" cy="53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/>
          </a:p>
          <a:p>
            <a:pPr algn="ctr"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/>
          </a:p>
        </p:txBody>
      </p:sp>
      <p:sp>
        <p:nvSpPr>
          <p:cNvPr id="27" name="SD_USR_Title"/>
          <p:cNvSpPr txBox="1">
            <a:spLocks noChangeArrowheads="1"/>
          </p:cNvSpPr>
          <p:nvPr/>
        </p:nvSpPr>
        <p:spPr bwMode="auto">
          <a:xfrm>
            <a:off x="4748213" y="4495800"/>
            <a:ext cx="2238375" cy="3349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>
            <a:spAutoFit/>
          </a:bodyPr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800" cap="all">
                <a:solidFill>
                  <a:schemeClr val="bg1"/>
                </a:solidFill>
                <a:latin typeface="AU Passata Light" pitchFamily="34" charset="0"/>
              </a:rPr>
              <a:t>Ledende lektor</a:t>
            </a:r>
            <a:endParaRPr lang="da-DK" sz="800" cap="all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11" name="SD_USR_Name"/>
          <p:cNvSpPr txBox="1">
            <a:spLocks noChangeArrowheads="1"/>
          </p:cNvSpPr>
          <p:nvPr/>
        </p:nvSpPr>
        <p:spPr bwMode="auto">
          <a:xfrm>
            <a:off x="4748213" y="4495800"/>
            <a:ext cx="2238375" cy="2079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>
            <a:spAutoFit/>
          </a:bodyPr>
          <a:lstStyle/>
          <a:p>
            <a:pPr algn="r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800" b="1" cap="all">
                <a:solidFill>
                  <a:schemeClr val="bg1"/>
                </a:solidFill>
                <a:latin typeface="AU Passata" pitchFamily="34" charset="0"/>
              </a:rPr>
              <a:t>Bente Vigh Malling</a:t>
            </a:r>
            <a:endParaRPr lang="da-DK" sz="800" b="1" cap="all" dirty="0">
              <a:solidFill>
                <a:schemeClr val="bg1"/>
              </a:solidFill>
              <a:latin typeface="AU Passata" pitchFamily="34" charset="0"/>
            </a:endParaRPr>
          </a:p>
        </p:txBody>
      </p:sp>
      <p:sp>
        <p:nvSpPr>
          <p:cNvPr id="33" name="SD_ART_SecondaryLogo"/>
          <p:cNvSpPr>
            <a:spLocks noChangeArrowheads="1"/>
          </p:cNvSpPr>
          <p:nvPr/>
        </p:nvSpPr>
        <p:spPr bwMode="auto">
          <a:xfrm>
            <a:off x="2843213" y="4583113"/>
            <a:ext cx="1509712" cy="315912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>
              <a:latin typeface="AU Passata" pitchFamily="34" charset="0"/>
            </a:endParaRPr>
          </a:p>
        </p:txBody>
      </p:sp>
      <p:sp>
        <p:nvSpPr>
          <p:cNvPr id="17" name="SD_OFF_Niveau1And2"/>
          <p:cNvSpPr txBox="1">
            <a:spLocks noChangeArrowheads="1"/>
          </p:cNvSpPr>
          <p:nvPr/>
        </p:nvSpPr>
        <p:spPr bwMode="auto">
          <a:xfrm>
            <a:off x="976313" y="4495800"/>
            <a:ext cx="1798637" cy="51435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600" cap="all" spc="40">
                <a:solidFill>
                  <a:schemeClr val="bg1"/>
                </a:solidFill>
                <a:latin typeface="AU Passata Light" pitchFamily="34" charset="0"/>
              </a:rPr>
              <a:t>Center for Sundhedsvidenskabelige Uddannelser</a:t>
            </a:r>
            <a:endParaRPr lang="da-DK" sz="600" cap="all" spc="4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8" name="SD_LAN_AUWBreak"/>
          <p:cNvSpPr txBox="1">
            <a:spLocks noChangeArrowheads="1"/>
          </p:cNvSpPr>
          <p:nvPr/>
        </p:nvSpPr>
        <p:spPr bwMode="auto">
          <a:xfrm>
            <a:off x="971550" y="4495800"/>
            <a:ext cx="701675" cy="33178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>
            <a:spAutoFit/>
          </a:bodyPr>
          <a:lstStyle/>
          <a:p>
            <a:pPr>
              <a:lnSpc>
                <a:spcPct val="90000"/>
              </a:lnSpc>
              <a:buFont typeface="AU Passata" pitchFamily="34" charset="0"/>
              <a:buNone/>
              <a:defRPr/>
            </a:pPr>
            <a:r>
              <a:rPr lang="da-DK" sz="960" cap="all" dirty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558925"/>
            <a:ext cx="8440738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5"/>
            <a:r>
              <a:rPr lang="da-DK" dirty="0" smtClean="0"/>
              <a:t>6 niveau</a:t>
            </a:r>
          </a:p>
          <a:p>
            <a:pPr lvl="6"/>
            <a:r>
              <a:rPr lang="da-DK" dirty="0" smtClean="0"/>
              <a:t>7 niveau</a:t>
            </a:r>
          </a:p>
          <a:p>
            <a:pPr lvl="7"/>
            <a:r>
              <a:rPr lang="da-DK" dirty="0" smtClean="0"/>
              <a:t>8 niveau</a:t>
            </a:r>
          </a:p>
          <a:p>
            <a:pPr lvl="8"/>
            <a:r>
              <a:rPr lang="da-DK" dirty="0" smtClean="0"/>
              <a:t>9 niveau</a:t>
            </a:r>
          </a:p>
        </p:txBody>
      </p:sp>
      <p:sp>
        <p:nvSpPr>
          <p:cNvPr id="1027" name="Placehold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166688"/>
            <a:ext cx="8440738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5" name="Pladsholder til tekst 2"/>
          <p:cNvSpPr txBox="1">
            <a:spLocks/>
          </p:cNvSpPr>
          <p:nvPr/>
        </p:nvSpPr>
        <p:spPr>
          <a:xfrm>
            <a:off x="306388" y="4495800"/>
            <a:ext cx="538162" cy="331788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a-DK" sz="2090" kern="0" dirty="0" smtClean="0"/>
              <a:t>AU</a:t>
            </a:r>
            <a:endParaRPr lang="da-DK" sz="209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0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08" r:id="rId18"/>
    <p:sldLayoutId id="2147483726" r:id="rId19"/>
    <p:sldLayoutId id="2147483727" r:id="rId2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lnSpc>
          <a:spcPct val="83000"/>
        </a:lnSpc>
        <a:spcBef>
          <a:spcPct val="0"/>
        </a:spcBef>
        <a:spcAft>
          <a:spcPct val="0"/>
        </a:spcAft>
        <a:defRPr sz="3200" b="1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83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U Passata" pitchFamily="34" charset="0"/>
        </a:defRPr>
      </a:lvl2pPr>
      <a:lvl3pPr algn="l" rtl="0" fontAlgn="base">
        <a:lnSpc>
          <a:spcPct val="83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U Passata" pitchFamily="34" charset="0"/>
        </a:defRPr>
      </a:lvl3pPr>
      <a:lvl4pPr algn="l" rtl="0" fontAlgn="base">
        <a:lnSpc>
          <a:spcPct val="83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U Passata" pitchFamily="34" charset="0"/>
        </a:defRPr>
      </a:lvl4pPr>
      <a:lvl5pPr algn="l" rtl="0" fontAlgn="base">
        <a:lnSpc>
          <a:spcPct val="83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algn="l" rtl="0" fontAlgn="base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75000"/>
        <a:buFont typeface="Calibri" pitchFamily="34" charset="0"/>
        <a:buChar char="​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323850" indent="-323850" algn="l" rtl="0" fontAlgn="base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2pPr>
      <a:lvl3pPr marL="647700" indent="-323850" algn="l" rtl="0" fontAlgn="base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AU Passata"/>
        <a:buChar char="›"/>
        <a:defRPr sz="1600">
          <a:solidFill>
            <a:srgbClr val="000000"/>
          </a:solidFill>
          <a:latin typeface="+mn-lt"/>
        </a:defRPr>
      </a:lvl3pPr>
      <a:lvl4pPr marL="971550" indent="-323850" algn="l" rtl="0" fontAlgn="base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AU Passata"/>
        <a:buChar char="›"/>
        <a:defRPr sz="1600">
          <a:solidFill>
            <a:srgbClr val="000000"/>
          </a:solidFill>
          <a:latin typeface="+mn-lt"/>
        </a:defRPr>
      </a:lvl4pPr>
      <a:lvl5pPr marL="1295400" indent="-323850" algn="l" rtl="0" fontAlgn="base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AU Passata"/>
        <a:buChar char="›"/>
        <a:defRPr sz="1600">
          <a:solidFill>
            <a:srgbClr val="000000"/>
          </a:solidFill>
          <a:latin typeface="+mn-lt"/>
        </a:defRPr>
      </a:lvl5pPr>
      <a:lvl6pPr marL="1620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6pPr>
      <a:lvl7pPr marL="194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7pPr>
      <a:lvl8pPr marL="2268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8pPr>
      <a:lvl9pPr marL="2592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esu.au.dk/udvikling/feedback/guid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Bente.Malling@cesu.au.d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2763" y="2247900"/>
            <a:ext cx="7159625" cy="1052513"/>
          </a:xfrm>
        </p:spPr>
        <p:txBody>
          <a:bodyPr/>
          <a:lstStyle/>
          <a:p>
            <a:pPr algn="ctr">
              <a:defRPr/>
            </a:pPr>
            <a:r>
              <a:rPr lang="da-DK" dirty="0" err="1"/>
              <a:t>Faculty</a:t>
            </a:r>
            <a:r>
              <a:rPr lang="da-DK" dirty="0"/>
              <a:t> Development</a:t>
            </a:r>
            <a:br>
              <a:rPr lang="da-DK" dirty="0"/>
            </a:br>
            <a:r>
              <a:rPr lang="da-DK" sz="3200" dirty="0"/>
              <a:t>i Videreuddannelsesregion Nord</a:t>
            </a:r>
            <a:endParaRPr lang="da-DK" sz="3200" dirty="0"/>
          </a:p>
        </p:txBody>
      </p:sp>
      <p:pic>
        <p:nvPicPr>
          <p:cNvPr id="24578" name="Billed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363538"/>
            <a:ext cx="224155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563688"/>
            <a:ext cx="1139825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5" y="166688"/>
            <a:ext cx="8440738" cy="574675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Indhold i pædagogiske FD-udbud</a:t>
            </a:r>
            <a:endParaRPr lang="da-DK" dirty="0"/>
          </a:p>
        </p:txBody>
      </p:sp>
      <p:sp>
        <p:nvSpPr>
          <p:cNvPr id="43011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47663" y="1149350"/>
            <a:ext cx="8448675" cy="2947988"/>
          </a:xfrm>
        </p:spPr>
        <p:txBody>
          <a:bodyPr/>
          <a:lstStyle/>
          <a:p>
            <a:r>
              <a:rPr lang="da-DK" smtClean="0"/>
              <a:t>Feedback-koncept</a:t>
            </a:r>
          </a:p>
          <a:p>
            <a:endParaRPr lang="da-DK" smtClean="0"/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2895600"/>
            <a:ext cx="115252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0"/>
            <a:ext cx="5108575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014" name="Lige forbindelse 4"/>
          <p:cNvCxnSpPr>
            <a:cxnSpLocks noChangeShapeType="1"/>
          </p:cNvCxnSpPr>
          <p:nvPr/>
        </p:nvCxnSpPr>
        <p:spPr bwMode="auto">
          <a:xfrm>
            <a:off x="1187450" y="2751138"/>
            <a:ext cx="647700" cy="1044575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pic>
        <p:nvPicPr>
          <p:cNvPr id="4301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4588" y="2795588"/>
            <a:ext cx="635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boks 5"/>
          <p:cNvSpPr txBox="1"/>
          <p:nvPr/>
        </p:nvSpPr>
        <p:spPr>
          <a:xfrm>
            <a:off x="2478088" y="2638425"/>
            <a:ext cx="1273175" cy="1539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1050" dirty="0">
                <a:latin typeface="+mn-lt"/>
              </a:rPr>
              <a:t>(</a:t>
            </a:r>
            <a:r>
              <a:rPr lang="da-DK" sz="1050" dirty="0" err="1">
                <a:latin typeface="+mn-lt"/>
              </a:rPr>
              <a:t>Bulstrode</a:t>
            </a:r>
            <a:r>
              <a:rPr lang="da-DK" sz="1050" dirty="0">
                <a:latin typeface="+mn-lt"/>
              </a:rPr>
              <a:t> &amp; Hunt)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2130425" y="3625850"/>
            <a:ext cx="984250" cy="1524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1050" dirty="0">
                <a:latin typeface="+mn-lt"/>
              </a:rPr>
              <a:t>(</a:t>
            </a:r>
            <a:r>
              <a:rPr lang="da-DK" sz="1050" dirty="0" err="1">
                <a:latin typeface="+mn-lt"/>
              </a:rPr>
              <a:t>Docheff</a:t>
            </a:r>
            <a:r>
              <a:rPr lang="da-DK" sz="1050" dirty="0">
                <a:latin typeface="+mn-lt"/>
              </a:rPr>
              <a:t>, 1990)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5" y="166688"/>
            <a:ext cx="8440738" cy="574675"/>
          </a:xfrm>
        </p:spPr>
        <p:txBody>
          <a:bodyPr/>
          <a:lstStyle/>
          <a:p>
            <a:pPr>
              <a:defRPr/>
            </a:pPr>
            <a:r>
              <a:rPr lang="da-DK" sz="2400" dirty="0" smtClean="0"/>
              <a:t>Feedback er en aflevering </a:t>
            </a:r>
            <a:br>
              <a:rPr lang="da-DK" sz="2400" dirty="0" smtClean="0"/>
            </a:br>
            <a:r>
              <a:rPr lang="da-DK" sz="2400" dirty="0"/>
              <a:t>	</a:t>
            </a:r>
            <a:r>
              <a:rPr lang="da-DK" sz="2400" dirty="0" smtClean="0"/>
              <a:t>		– ikke en invitation til diskussion</a:t>
            </a:r>
            <a:endParaRPr lang="da-DK" sz="2400" dirty="0"/>
          </a:p>
        </p:txBody>
      </p:sp>
      <p:sp>
        <p:nvSpPr>
          <p:cNvPr id="45058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47663" y="1149350"/>
            <a:ext cx="8448675" cy="2947988"/>
          </a:xfrm>
        </p:spPr>
        <p:txBody>
          <a:bodyPr/>
          <a:lstStyle/>
          <a:p>
            <a:endParaRPr lang="da-DK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687388"/>
            <a:ext cx="2773363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873125"/>
            <a:ext cx="284162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boks 3"/>
          <p:cNvSpPr txBox="1"/>
          <p:nvPr/>
        </p:nvSpPr>
        <p:spPr>
          <a:xfrm>
            <a:off x="7667625" y="3832225"/>
            <a:ext cx="1371600" cy="146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1000" dirty="0" err="1">
                <a:latin typeface="+mn-lt"/>
              </a:rPr>
              <a:t>Gatterbauer</a:t>
            </a:r>
            <a:r>
              <a:rPr lang="da-DK" sz="1000" dirty="0">
                <a:latin typeface="+mn-lt"/>
              </a:rPr>
              <a:t>, 2007</a:t>
            </a:r>
          </a:p>
        </p:txBody>
      </p:sp>
      <p:sp>
        <p:nvSpPr>
          <p:cNvPr id="45062" name="Ellipse 4"/>
          <p:cNvSpPr>
            <a:spLocks noChangeArrowheads="1"/>
          </p:cNvSpPr>
          <p:nvPr/>
        </p:nvSpPr>
        <p:spPr bwMode="auto">
          <a:xfrm>
            <a:off x="3851275" y="741363"/>
            <a:ext cx="3960813" cy="4243387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buFont typeface="AU Passata"/>
              <a:buNone/>
            </a:pPr>
            <a:endParaRPr lang="da-DK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5" y="166688"/>
            <a:ext cx="8440738" cy="574675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Feedback Guide</a:t>
            </a:r>
            <a:endParaRPr lang="da-DK" dirty="0"/>
          </a:p>
        </p:txBody>
      </p:sp>
      <p:sp>
        <p:nvSpPr>
          <p:cNvPr id="4710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47663" y="1149350"/>
            <a:ext cx="8448675" cy="2947988"/>
          </a:xfrm>
        </p:spPr>
        <p:txBody>
          <a:bodyPr/>
          <a:lstStyle/>
          <a:p>
            <a:endParaRPr lang="da-DK" smtClean="0"/>
          </a:p>
        </p:txBody>
      </p:sp>
      <p:sp>
        <p:nvSpPr>
          <p:cNvPr id="4" name="Tekstboks 3"/>
          <p:cNvSpPr txBox="1"/>
          <p:nvPr/>
        </p:nvSpPr>
        <p:spPr>
          <a:xfrm>
            <a:off x="5003800" y="2716213"/>
            <a:ext cx="3671888" cy="2047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1400" dirty="0">
                <a:latin typeface="+mn-lt"/>
                <a:hlinkClick r:id="rId3"/>
              </a:rPr>
              <a:t>http://cesu.au.dk/udvikling/feedback/guide</a:t>
            </a:r>
            <a:r>
              <a:rPr lang="da-DK" sz="1400" dirty="0">
                <a:latin typeface="+mn-lt"/>
                <a:hlinkClick r:id="rId3"/>
              </a:rPr>
              <a:t>/</a:t>
            </a:r>
            <a:r>
              <a:rPr lang="da-DK" sz="1400" dirty="0">
                <a:latin typeface="+mn-lt"/>
              </a:rPr>
              <a:t> </a:t>
            </a: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068388"/>
            <a:ext cx="42259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5" y="166688"/>
            <a:ext cx="8440738" cy="574675"/>
          </a:xfrm>
        </p:spPr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9154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61950" y="987425"/>
            <a:ext cx="8448675" cy="2947988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a-DK" smtClean="0"/>
              <a:t>Mere fokus på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da-DK" sz="1400" smtClean="0"/>
              <a:t>Feedback uden ”sugar-coating”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da-DK" sz="1400" smtClean="0"/>
              <a:t>Kompetencevurdering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da-DK" sz="1400" smtClean="0"/>
              <a:t>Karrierevejledning – karriereværket?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da-DK" sz="1400" smtClean="0"/>
              <a:t>Organisatorisk forståelse (leder/administrator/organisator)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da-DK" smtClean="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a-DK" smtClean="0"/>
              <a:t>Fokus på udvikling af ledere og forskere indenfor medicinsk uddannelse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da-DK" smtClean="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a-DK" smtClean="0"/>
              <a:t>Designe FD-program for PKL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da-DK" smtClean="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a-DK" smtClean="0"/>
              <a:t>Behovsanalyse blandt UKYL</a:t>
            </a:r>
          </a:p>
          <a:p>
            <a:endParaRPr lang="da-DK" smtClean="0"/>
          </a:p>
          <a:p>
            <a:endParaRPr lang="da-DK" smtClean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842963"/>
            <a:ext cx="27384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0938" y="2874963"/>
            <a:ext cx="7159625" cy="1169987"/>
          </a:xfrm>
        </p:spPr>
        <p:txBody>
          <a:bodyPr/>
          <a:lstStyle/>
          <a:p>
            <a:pPr algn="ctr">
              <a:defRPr/>
            </a:pPr>
            <a:r>
              <a:rPr lang="da-DK" dirty="0"/>
              <a:t>Tak for opmærksomheden</a:t>
            </a:r>
            <a:br>
              <a:rPr lang="da-DK" dirty="0"/>
            </a:br>
            <a:r>
              <a:rPr lang="da-DK" sz="1600" dirty="0">
                <a:hlinkClick r:id="rId3"/>
              </a:rPr>
              <a:t>Bente.Malling@cesu.au.dk</a:t>
            </a:r>
            <a:r>
              <a:rPr lang="da-DK" dirty="0"/>
              <a:t> </a:t>
            </a:r>
            <a:endParaRPr lang="da-DK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9813" y="411163"/>
            <a:ext cx="24638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7920">
            <a:off x="7289800" y="260350"/>
            <a:ext cx="146685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Pladsholder til indhold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mtClean="0"/>
          </a:p>
          <a:p>
            <a:pPr>
              <a:buFont typeface="Calibri" panose="020F0502020204030204" pitchFamily="34" charset="0"/>
              <a:buNone/>
            </a:pPr>
            <a:r>
              <a:rPr lang="da-DK" sz="2000" smtClean="0"/>
              <a:t>Faculty development er: </a:t>
            </a:r>
          </a:p>
          <a:p>
            <a:r>
              <a:rPr lang="da-DK" smtClean="0"/>
              <a:t>De aktiviteter, sundhedsprofessionelle deltager i, individuelt og som gruppe, </a:t>
            </a:r>
          </a:p>
          <a:p>
            <a:r>
              <a:rPr lang="da-DK" smtClean="0"/>
              <a:t>for at forbedre deres viden, færdigheder og evner som </a:t>
            </a:r>
          </a:p>
          <a:p>
            <a:r>
              <a:rPr lang="da-DK" smtClean="0"/>
              <a:t>læremestre og undervisere, ledere og administratorer, forskere og akademikere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Definition – 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bvgm\AppData\Local\Microsoft\Windows\Temporary Internet Files\Content.IE5\2LBHOBTJ\pick_a_doctor_network_1600_clr_1527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2032000"/>
            <a:ext cx="373538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2425" y="166688"/>
            <a:ext cx="8440738" cy="574675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Hvem er vores ”</a:t>
            </a:r>
            <a:r>
              <a:rPr lang="da-DK" dirty="0" err="1" smtClean="0"/>
              <a:t>faculty</a:t>
            </a:r>
            <a:r>
              <a:rPr lang="da-DK" dirty="0" smtClean="0"/>
              <a:t>”?</a:t>
            </a:r>
            <a:endParaRPr lang="da-DK" dirty="0"/>
          </a:p>
        </p:txBody>
      </p:sp>
      <p:sp>
        <p:nvSpPr>
          <p:cNvPr id="28675" name="Pladsholder til indhold 1"/>
          <p:cNvSpPr>
            <a:spLocks noGrp="1"/>
          </p:cNvSpPr>
          <p:nvPr>
            <p:ph type="body" sz="quarter" idx="13"/>
          </p:nvPr>
        </p:nvSpPr>
        <p:spPr>
          <a:xfrm>
            <a:off x="347663" y="1149350"/>
            <a:ext cx="8448675" cy="2947988"/>
          </a:xfrm>
        </p:spPr>
        <p:txBody>
          <a:bodyPr/>
          <a:lstStyle/>
          <a:p>
            <a:r>
              <a:rPr lang="da-DK" sz="2000" smtClean="0"/>
              <a:t>Alle, som på en eller anden måde er involveret i undervisning og supervision af sundhedsprofessionelle på alle niveauer – det være sig direkte eller indirekte (ledere af uddannelse)      </a:t>
            </a:r>
            <a:r>
              <a:rPr lang="da-DK" sz="1400" smtClean="0"/>
              <a:t>(Steinert 2014)</a:t>
            </a:r>
            <a:endParaRPr lang="da-DK" sz="2000" smtClean="0"/>
          </a:p>
          <a:p>
            <a:pPr>
              <a:buFont typeface="Calibri" pitchFamily="34" charset="0"/>
              <a:buNone/>
            </a:pPr>
            <a:endParaRPr lang="da-DK" smtClean="0"/>
          </a:p>
          <a:p>
            <a:endParaRPr lang="da-D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5" y="166688"/>
            <a:ext cx="8440738" cy="574675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I praksis taler vi om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120900" y="879475"/>
            <a:ext cx="6675438" cy="2947988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Uddannelseslæger</a:t>
            </a:r>
          </a:p>
          <a:p>
            <a:pPr marL="324000" lvl="1" indent="-324000">
              <a:defRPr/>
            </a:pPr>
            <a:r>
              <a:rPr lang="da-DK" dirty="0" smtClean="0"/>
              <a:t>Uddannelseskoordinerende yngre læger /DYNAMO</a:t>
            </a:r>
          </a:p>
          <a:p>
            <a:pPr>
              <a:defRPr/>
            </a:pPr>
            <a:endParaRPr lang="da-DK" dirty="0" smtClean="0"/>
          </a:p>
          <a:p>
            <a:pPr>
              <a:defRPr/>
            </a:pPr>
            <a:r>
              <a:rPr lang="da-DK" dirty="0" smtClean="0"/>
              <a:t>Speciallæger</a:t>
            </a:r>
          </a:p>
          <a:p>
            <a:pPr marL="324000" lvl="1" indent="-324000">
              <a:defRPr/>
            </a:pPr>
            <a:r>
              <a:rPr lang="da-DK" dirty="0" smtClean="0"/>
              <a:t>Hovedvejledere / praksistutorer</a:t>
            </a:r>
          </a:p>
          <a:p>
            <a:pPr marL="324000" lvl="1" indent="-324000">
              <a:defRPr/>
            </a:pPr>
            <a:r>
              <a:rPr lang="da-DK" dirty="0" smtClean="0"/>
              <a:t>Kliniske Vejledere</a:t>
            </a:r>
          </a:p>
          <a:p>
            <a:pPr marL="324000" lvl="1" indent="-324000">
              <a:defRPr/>
            </a:pPr>
            <a:r>
              <a:rPr lang="da-DK" dirty="0" smtClean="0"/>
              <a:t>Uddannelsesansvarlige overlæger</a:t>
            </a:r>
          </a:p>
          <a:p>
            <a:pPr marL="324000" lvl="1" indent="-324000">
              <a:defRPr/>
            </a:pPr>
            <a:r>
              <a:rPr lang="da-DK" dirty="0" smtClean="0"/>
              <a:t>Uddannelseskoordinerende overlæger / Praksiskoordinatorer</a:t>
            </a:r>
          </a:p>
          <a:p>
            <a:pPr marL="324000" lvl="1" indent="-324000">
              <a:defRPr/>
            </a:pPr>
            <a:r>
              <a:rPr lang="da-DK" dirty="0" smtClean="0"/>
              <a:t>Postgraduate Kliniske Lektorer</a:t>
            </a:r>
          </a:p>
          <a:p>
            <a:pPr marL="324000" lvl="1" indent="-324000">
              <a:defRPr/>
            </a:pP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Hovedkursusledere, delkursusledere, undervisere på kurser</a:t>
            </a:r>
          </a:p>
          <a:p>
            <a:pPr marL="324000" lvl="1" indent="-324000">
              <a:defRPr/>
            </a:pPr>
            <a:r>
              <a:rPr lang="da-DK" dirty="0" smtClean="0">
                <a:solidFill>
                  <a:schemeClr val="bg1">
                    <a:lumMod val="50000"/>
                  </a:schemeClr>
                </a:solidFill>
              </a:rPr>
              <a:t>Lektorer, Semesterkoordinerende professorer, Professorer</a:t>
            </a:r>
          </a:p>
          <a:p>
            <a:pPr marL="0" lvl="1" indent="0">
              <a:buFont typeface="Wingdings 3" pitchFamily="18" charset="2"/>
              <a:buNone/>
              <a:defRPr/>
            </a:pPr>
            <a:endParaRPr lang="da-DK" sz="2000" dirty="0"/>
          </a:p>
        </p:txBody>
      </p:sp>
      <p:pic>
        <p:nvPicPr>
          <p:cNvPr id="30723" name="Picture 2" descr="C:\Users\bvgm\AppData\Local\Microsoft\Windows\Temporary Internet Files\Content.IE5\2XRNLA8Y\doctor_look_closely_custom_161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347788"/>
            <a:ext cx="1497012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5" y="166688"/>
            <a:ext cx="8440738" cy="574675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Hvorfor </a:t>
            </a:r>
            <a:r>
              <a:rPr lang="da-DK" dirty="0" err="1" smtClean="0"/>
              <a:t>faculty</a:t>
            </a:r>
            <a:r>
              <a:rPr lang="da-DK" dirty="0" smtClean="0"/>
              <a:t> </a:t>
            </a:r>
            <a:r>
              <a:rPr lang="da-DK" dirty="0" err="1" smtClean="0"/>
              <a:t>development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2770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47663" y="1058863"/>
            <a:ext cx="8448675" cy="2947987"/>
          </a:xfrm>
        </p:spPr>
        <p:txBody>
          <a:bodyPr/>
          <a:lstStyle/>
          <a:p>
            <a:r>
              <a:rPr lang="da-DK" smtClean="0"/>
              <a:t>Systematisk Review  2006      </a:t>
            </a:r>
            <a:r>
              <a:rPr lang="da-DK" sz="1100" smtClean="0"/>
              <a:t>(Steinert et al., 2006)</a:t>
            </a:r>
          </a:p>
          <a:p>
            <a:pPr lvl="1"/>
            <a:r>
              <a:rPr lang="da-DK" smtClean="0"/>
              <a:t>Tilfredshed med kurserne</a:t>
            </a:r>
          </a:p>
          <a:p>
            <a:pPr lvl="1"/>
            <a:r>
              <a:rPr lang="da-DK" smtClean="0"/>
              <a:t>Deltagerne har lært noget og er blevet bedre til at undervise</a:t>
            </a:r>
          </a:p>
          <a:p>
            <a:pPr lvl="1"/>
            <a:r>
              <a:rPr lang="da-DK" smtClean="0"/>
              <a:t>Yngre læger kunne mærke forskellen</a:t>
            </a:r>
          </a:p>
          <a:p>
            <a:pPr lvl="1"/>
            <a:r>
              <a:rPr lang="da-DK" smtClean="0"/>
              <a:t>Der anvendes flere og mere effektive pædagogiske metoder</a:t>
            </a:r>
          </a:p>
          <a:p>
            <a:endParaRPr lang="da-DK" smtClean="0"/>
          </a:p>
          <a:p>
            <a:r>
              <a:rPr lang="da-DK" smtClean="0"/>
              <a:t>Faculty Development initiativer virker i dansk kontekst</a:t>
            </a:r>
          </a:p>
          <a:p>
            <a:pPr lvl="1"/>
            <a:r>
              <a:rPr lang="da-DK" smtClean="0"/>
              <a:t>Kompetencevurderingskursus i Anæstesiologien      </a:t>
            </a:r>
            <a:r>
              <a:rPr lang="da-DK" sz="1100" smtClean="0"/>
              <a:t>(Malling et al., 2007)</a:t>
            </a:r>
          </a:p>
          <a:p>
            <a:pPr lvl="1"/>
            <a:r>
              <a:rPr lang="da-DK" smtClean="0"/>
              <a:t>Vejlederkursers effekt      </a:t>
            </a:r>
            <a:r>
              <a:rPr lang="da-DK" sz="1100" smtClean="0"/>
              <a:t>(Rubak, et al., 2008)</a:t>
            </a:r>
          </a:p>
        </p:txBody>
      </p:sp>
      <p:pic>
        <p:nvPicPr>
          <p:cNvPr id="32771" name="Picture 2" descr="C:\Users\bvgm\AppData\Local\Microsoft\Windows\Temporary Internet Files\Content.IE5\2LBHOBTJ\doctor_figure_choose_direction_1600_clr_397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647700"/>
            <a:ext cx="2976562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Afrundet rektangel 3"/>
          <p:cNvSpPr>
            <a:spLocks noChangeArrowheads="1"/>
          </p:cNvSpPr>
          <p:nvPr/>
        </p:nvSpPr>
        <p:spPr bwMode="auto">
          <a:xfrm>
            <a:off x="7824788" y="2220913"/>
            <a:ext cx="1031875" cy="442912"/>
          </a:xfrm>
          <a:prstGeom prst="roundRect">
            <a:avLst>
              <a:gd name="adj" fmla="val 16667"/>
            </a:avLst>
          </a:prstGeom>
          <a:noFill/>
          <a:ln w="1778" algn="ctr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buFont typeface="AU Passata"/>
              <a:buNone/>
            </a:pPr>
            <a:r>
              <a:rPr lang="da-DK" sz="1600"/>
              <a:t>KRAV</a:t>
            </a:r>
          </a:p>
          <a:p>
            <a:pPr>
              <a:lnSpc>
                <a:spcPct val="95000"/>
              </a:lnSpc>
              <a:buFont typeface="AU Passata"/>
              <a:buNone/>
            </a:pPr>
            <a:r>
              <a:rPr lang="da-DK" sz="500"/>
              <a:t>BEK nr 1706 af 20/12/2006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5" y="185738"/>
            <a:ext cx="8440738" cy="574675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tilbageblik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38138" y="1023938"/>
            <a:ext cx="8448675" cy="3132137"/>
          </a:xfrm>
        </p:spPr>
        <p:txBody>
          <a:bodyPr/>
          <a:lstStyle/>
          <a:p>
            <a:pPr>
              <a:defRPr/>
            </a:pPr>
            <a:r>
              <a:rPr lang="da-DK" sz="1400" dirty="0" smtClean="0">
                <a:solidFill>
                  <a:schemeClr val="tx1"/>
                </a:solidFill>
              </a:rPr>
              <a:t>Uddannelseslæger:</a:t>
            </a:r>
          </a:p>
          <a:p>
            <a:pPr marL="324000" lvl="1" indent="-324000">
              <a:defRPr/>
            </a:pPr>
            <a:r>
              <a:rPr lang="da-DK" sz="1200" dirty="0" smtClean="0">
                <a:solidFill>
                  <a:schemeClr val="bg1">
                    <a:lumMod val="50000"/>
                  </a:schemeClr>
                </a:solidFill>
              </a:rPr>
              <a:t>1990’erne </a:t>
            </a:r>
            <a:r>
              <a:rPr lang="da-DK" sz="1200" dirty="0">
                <a:solidFill>
                  <a:schemeClr val="bg1">
                    <a:lumMod val="50000"/>
                  </a:schemeClr>
                </a:solidFill>
              </a:rPr>
              <a:t>Pædagogiske kurser (gav point til kursusstilling)</a:t>
            </a:r>
          </a:p>
          <a:p>
            <a:pPr marL="324000" lvl="1" indent="-324000">
              <a:defRPr/>
            </a:pPr>
            <a:r>
              <a:rPr lang="da-DK" sz="1200" dirty="0" smtClean="0"/>
              <a:t>2004 </a:t>
            </a:r>
            <a:r>
              <a:rPr lang="da-DK" sz="1200" dirty="0"/>
              <a:t>Obligatoriske Generelle kurser – Læring og Vejledning</a:t>
            </a:r>
          </a:p>
          <a:p>
            <a:pPr>
              <a:defRPr/>
            </a:pPr>
            <a:endParaRPr lang="da-DK" sz="1400" dirty="0" smtClean="0"/>
          </a:p>
          <a:p>
            <a:pPr>
              <a:defRPr/>
            </a:pPr>
            <a:r>
              <a:rPr lang="da-DK" sz="1400" dirty="0" smtClean="0"/>
              <a:t>Speciallæger:</a:t>
            </a:r>
          </a:p>
          <a:p>
            <a:pPr marL="324000" lvl="1" indent="-324000">
              <a:defRPr/>
            </a:pPr>
            <a:r>
              <a:rPr lang="da-DK" sz="1200" dirty="0" smtClean="0"/>
              <a:t>1990’erne Tutorkurser / Vejlederkurser            ”</a:t>
            </a:r>
            <a:r>
              <a:rPr lang="da-DK" sz="900" dirty="0" err="1" smtClean="0"/>
              <a:t>Changing</a:t>
            </a:r>
            <a:r>
              <a:rPr lang="da-DK" sz="900" dirty="0" smtClean="0"/>
              <a:t> the </a:t>
            </a:r>
            <a:r>
              <a:rPr lang="da-DK" sz="900" dirty="0" err="1" smtClean="0"/>
              <a:t>Culture</a:t>
            </a:r>
            <a:r>
              <a:rPr lang="da-DK" sz="900" dirty="0" smtClean="0"/>
              <a:t>” -  </a:t>
            </a:r>
            <a:r>
              <a:rPr lang="da-DK" sz="900" dirty="0" err="1" smtClean="0"/>
              <a:t>Bulstrode</a:t>
            </a:r>
            <a:r>
              <a:rPr lang="da-DK" sz="900" dirty="0" smtClean="0"/>
              <a:t> &amp; Hunt</a:t>
            </a:r>
            <a:endParaRPr lang="da-DK" sz="1050" dirty="0" smtClean="0"/>
          </a:p>
          <a:p>
            <a:pPr marL="324000" lvl="1" indent="-324000">
              <a:defRPr/>
            </a:pPr>
            <a:r>
              <a:rPr lang="da-DK" sz="1200" dirty="0" smtClean="0"/>
              <a:t>2003 PKL-kurser</a:t>
            </a:r>
          </a:p>
          <a:p>
            <a:pPr marL="324000" lvl="1" indent="-324000">
              <a:defRPr/>
            </a:pPr>
            <a:r>
              <a:rPr lang="da-DK" sz="1200" dirty="0" smtClean="0"/>
              <a:t>2006 UAO-kurser</a:t>
            </a:r>
            <a:endParaRPr lang="da-DK" sz="1200" dirty="0"/>
          </a:p>
          <a:p>
            <a:pPr>
              <a:defRPr/>
            </a:pPr>
            <a:endParaRPr lang="da-DK" sz="1400" dirty="0" smtClean="0"/>
          </a:p>
          <a:p>
            <a:pPr>
              <a:defRPr/>
            </a:pPr>
            <a:r>
              <a:rPr lang="da-DK" sz="1400" dirty="0" smtClean="0">
                <a:solidFill>
                  <a:schemeClr val="bg1">
                    <a:lumMod val="50000"/>
                  </a:schemeClr>
                </a:solidFill>
              </a:rPr>
              <a:t>Universiteterne udbyder forskellige pædagogiske kurser til lektorer og professorer</a:t>
            </a:r>
            <a:endParaRPr lang="da-DK" sz="1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da-DK" sz="1400" dirty="0" smtClean="0"/>
          </a:p>
          <a:p>
            <a:pPr>
              <a:defRPr/>
            </a:pPr>
            <a:r>
              <a:rPr lang="da-DK" sz="1400" dirty="0"/>
              <a:t>*</a:t>
            </a:r>
            <a:r>
              <a:rPr lang="da-DK" sz="1400" dirty="0" smtClean="0"/>
              <a:t>UKYL-kurser/udvikling – ikke etableret</a:t>
            </a:r>
          </a:p>
          <a:p>
            <a:pPr>
              <a:defRPr/>
            </a:pPr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34819" name="Billed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68432">
            <a:off x="5581650" y="227013"/>
            <a:ext cx="1120775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frundet rektangel 4"/>
          <p:cNvSpPr/>
          <p:nvPr/>
        </p:nvSpPr>
        <p:spPr bwMode="auto">
          <a:xfrm>
            <a:off x="5976938" y="1876425"/>
            <a:ext cx="2020887" cy="271463"/>
          </a:xfrm>
          <a:prstGeom prst="roundRect">
            <a:avLst/>
          </a:prstGeom>
          <a:noFill/>
          <a:ln w="1778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da-DK" sz="1050" dirty="0">
                <a:latin typeface="AU Passata" pitchFamily="34" charset="0"/>
              </a:rPr>
              <a:t>”1996 uddannelsesordningen”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0088" y="173038"/>
            <a:ext cx="890587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Oval billedforklaring 5"/>
          <p:cNvSpPr>
            <a:spLocks noChangeArrowheads="1"/>
          </p:cNvSpPr>
          <p:nvPr/>
        </p:nvSpPr>
        <p:spPr bwMode="auto">
          <a:xfrm>
            <a:off x="6986588" y="879475"/>
            <a:ext cx="2049462" cy="869950"/>
          </a:xfrm>
          <a:prstGeom prst="wedgeEllipseCallout">
            <a:avLst>
              <a:gd name="adj1" fmla="val -58551"/>
              <a:gd name="adj2" fmla="val -92194"/>
            </a:avLst>
          </a:prstGeom>
          <a:noFill/>
          <a:ln w="1778" algn="ctr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buFont typeface="AU Passata"/>
              <a:buNone/>
            </a:pPr>
            <a:r>
              <a:rPr lang="da-DK" sz="900" i="1"/>
              <a:t>”sikre udbud af  kurser”</a:t>
            </a:r>
          </a:p>
          <a:p>
            <a:pPr>
              <a:lnSpc>
                <a:spcPct val="95000"/>
              </a:lnSpc>
              <a:buFont typeface="AU Passata"/>
              <a:buNone/>
            </a:pPr>
            <a:r>
              <a:rPr lang="da-DK" sz="900" i="1"/>
              <a:t>”Alle bør deltage indenfor deres første halvår”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5" y="166688"/>
            <a:ext cx="8440738" cy="574675"/>
          </a:xfrm>
        </p:spPr>
        <p:txBody>
          <a:bodyPr/>
          <a:lstStyle/>
          <a:p>
            <a:pPr>
              <a:defRPr/>
            </a:pPr>
            <a:r>
              <a:rPr lang="da-DK" sz="2800" dirty="0" smtClean="0"/>
              <a:t>Hvordan går det så?</a:t>
            </a:r>
            <a:endParaRPr lang="da-DK" sz="28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52425" y="1023938"/>
            <a:ext cx="8448675" cy="2947987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  </a:t>
            </a:r>
            <a:r>
              <a:rPr lang="da-DK" dirty="0" smtClean="0">
                <a:solidFill>
                  <a:srgbClr val="C00000"/>
                </a:solidFill>
              </a:rPr>
              <a:t>Videreuddannelsesregion Nord:</a:t>
            </a:r>
            <a:endParaRPr lang="da-DK" dirty="0">
              <a:solidFill>
                <a:srgbClr val="C00000"/>
              </a:solidFill>
            </a:endParaRPr>
          </a:p>
          <a:p>
            <a:pPr marL="324000" lvl="1" indent="-324000">
              <a:defRPr/>
            </a:pPr>
            <a:r>
              <a:rPr lang="da-DK" dirty="0" smtClean="0"/>
              <a:t>34 % af speciallæger har været på vejlederkursus (</a:t>
            </a:r>
            <a:r>
              <a:rPr lang="da-DK" dirty="0"/>
              <a:t>2003) </a:t>
            </a:r>
            <a:r>
              <a:rPr lang="da-DK" dirty="0" smtClean="0"/>
              <a:t>     </a:t>
            </a:r>
            <a:r>
              <a:rPr lang="da-DK" sz="1100" dirty="0" smtClean="0"/>
              <a:t>(Mortensen </a:t>
            </a:r>
            <a:r>
              <a:rPr lang="da-DK" sz="1100" dirty="0"/>
              <a:t>et al; </a:t>
            </a:r>
            <a:r>
              <a:rPr lang="da-DK" sz="1100" dirty="0" smtClean="0"/>
              <a:t>2010)</a:t>
            </a:r>
          </a:p>
          <a:p>
            <a:pPr marL="324000" lvl="1" indent="-324000">
              <a:defRPr/>
            </a:pPr>
            <a:r>
              <a:rPr lang="da-DK" dirty="0" smtClean="0"/>
              <a:t>25 % af alle læger har været på vejlederkursus (2007)      </a:t>
            </a:r>
            <a:r>
              <a:rPr lang="da-DK" sz="1100" dirty="0" smtClean="0"/>
              <a:t>(Mortensen et al; 2010)</a:t>
            </a:r>
          </a:p>
          <a:p>
            <a:pPr marL="648000" lvl="2" indent="-324000">
              <a:buFont typeface="AU Passata" panose="020B0503030502030804" pitchFamily="34" charset="0"/>
              <a:buChar char="›"/>
              <a:defRPr/>
            </a:pPr>
            <a:r>
              <a:rPr lang="da-DK" sz="1200" dirty="0" smtClean="0"/>
              <a:t>664 har deltaget i vejlederkurser i perioden 2007-2015 (40% fra AUH)</a:t>
            </a:r>
          </a:p>
          <a:p>
            <a:pPr marL="324000" lvl="1" indent="-324000">
              <a:defRPr/>
            </a:pPr>
            <a:r>
              <a:rPr lang="da-DK" dirty="0" smtClean="0"/>
              <a:t>77 % af UAO har været på kursus for UAO     </a:t>
            </a:r>
            <a:r>
              <a:rPr lang="da-DK" sz="1100" dirty="0" smtClean="0"/>
              <a:t>(Enqueten 2011</a:t>
            </a:r>
            <a:endParaRPr lang="da-DK" sz="1100" dirty="0"/>
          </a:p>
          <a:p>
            <a:pPr marL="0" lvl="1" indent="0">
              <a:buFont typeface="Wingdings 3" pitchFamily="18" charset="2"/>
              <a:buNone/>
              <a:defRPr/>
            </a:pPr>
            <a:endParaRPr lang="da-DK" dirty="0" smtClean="0"/>
          </a:p>
          <a:p>
            <a:pPr marL="0" lvl="1" indent="0">
              <a:buFont typeface="Wingdings 3" pitchFamily="18" charset="2"/>
              <a:buNone/>
              <a:defRPr/>
            </a:pPr>
            <a:r>
              <a:rPr lang="da-DK" dirty="0" smtClean="0">
                <a:solidFill>
                  <a:srgbClr val="C00000"/>
                </a:solidFill>
              </a:rPr>
              <a:t>Danmark:</a:t>
            </a:r>
          </a:p>
          <a:p>
            <a:pPr marL="0" lvl="1" indent="0">
              <a:buFont typeface="Wingdings 3" pitchFamily="18" charset="2"/>
              <a:buNone/>
              <a:defRPr/>
            </a:pPr>
            <a:r>
              <a:rPr lang="da-DK" dirty="0"/>
              <a:t>100 % af tutorlæger har været på </a:t>
            </a:r>
            <a:r>
              <a:rPr lang="da-DK" dirty="0" smtClean="0"/>
              <a:t>tutorlægekursus</a:t>
            </a:r>
          </a:p>
          <a:p>
            <a:pPr>
              <a:defRPr/>
            </a:pPr>
            <a:r>
              <a:rPr lang="da-DK" dirty="0" smtClean="0"/>
              <a:t>82 % af speciallæger har været på vejlederkursus – mens det kun er 52 % af vejlederne, der har deltaget       (</a:t>
            </a:r>
            <a:r>
              <a:rPr lang="da-DK" sz="1100" dirty="0" err="1" smtClean="0"/>
              <a:t>Søjnæs</a:t>
            </a:r>
            <a:r>
              <a:rPr lang="da-DK" sz="1100" dirty="0" smtClean="0"/>
              <a:t> et al, 2011)</a:t>
            </a:r>
          </a:p>
          <a:p>
            <a:pPr>
              <a:defRPr/>
            </a:pPr>
            <a:r>
              <a:rPr lang="da-DK" dirty="0" smtClean="0"/>
              <a:t>64 % af alle læger har været på vejlederkursus </a:t>
            </a:r>
            <a:r>
              <a:rPr lang="da-DK" sz="1100" dirty="0" smtClean="0"/>
              <a:t>(Enqueten 2011)</a:t>
            </a:r>
          </a:p>
          <a:p>
            <a:pPr>
              <a:defRPr/>
            </a:pPr>
            <a:endParaRPr lang="da-DK" sz="1800" dirty="0"/>
          </a:p>
          <a:p>
            <a:pPr>
              <a:defRPr/>
            </a:pPr>
            <a:endParaRPr lang="da-DK" sz="1100" dirty="0" smtClean="0"/>
          </a:p>
          <a:p>
            <a:pPr>
              <a:defRPr/>
            </a:pPr>
            <a:endParaRPr lang="da-DK" dirty="0" smtClean="0"/>
          </a:p>
          <a:p>
            <a:pPr>
              <a:defRPr/>
            </a:pPr>
            <a:endParaRPr lang="da-DK" dirty="0" smtClean="0"/>
          </a:p>
          <a:p>
            <a:pPr>
              <a:defRPr/>
            </a:pPr>
            <a:endParaRPr lang="da-DK" dirty="0"/>
          </a:p>
        </p:txBody>
      </p:sp>
      <p:pic>
        <p:nvPicPr>
          <p:cNvPr id="36867" name="Billed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1347788"/>
            <a:ext cx="16637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5" y="166688"/>
            <a:ext cx="8440738" cy="574675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Aktuel kursusvirksomhed</a:t>
            </a:r>
            <a:endParaRPr lang="da-DK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608013" y="1125538"/>
          <a:ext cx="6661150" cy="269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148"/>
                <a:gridCol w="1332148"/>
                <a:gridCol w="1332148"/>
                <a:gridCol w="1332148"/>
                <a:gridCol w="1332148"/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NORD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SYD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ØST</a:t>
                      </a:r>
                    </a:p>
                    <a:p>
                      <a:r>
                        <a:rPr lang="da-DK" sz="1400" dirty="0" smtClean="0"/>
                        <a:t>Sjælland</a:t>
                      </a:r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ØST</a:t>
                      </a:r>
                    </a:p>
                    <a:p>
                      <a:r>
                        <a:rPr lang="da-DK" sz="1400" dirty="0" smtClean="0"/>
                        <a:t>Hovedstaden</a:t>
                      </a:r>
                      <a:endParaRPr lang="da-DK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Kursus UAO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3 + 3 + 1 dag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2 + 1 dag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-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2 dage</a:t>
                      </a:r>
                      <a:endParaRPr lang="da-DK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Vejlederkurser speciallæger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2 + 1 dag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 dag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2 + 1 dag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2 dage</a:t>
                      </a:r>
                      <a:endParaRPr lang="da-DK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Vejlederkurser yngre læger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2 + 1 dag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2 + 1 dag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2 dage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 + 1 dag</a:t>
                      </a:r>
                      <a:endParaRPr lang="da-DK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Tutorlægekurser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2 dage*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1 + ½</a:t>
                      </a:r>
                      <a:r>
                        <a:rPr lang="da-DK" sz="1200" baseline="0" dirty="0" smtClean="0"/>
                        <a:t> dag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2 dage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2 dage</a:t>
                      </a:r>
                      <a:endParaRPr lang="da-DK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PKL-kurser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Min 4 dage/år</a:t>
                      </a:r>
                    </a:p>
                    <a:p>
                      <a:r>
                        <a:rPr lang="da-DK" sz="1200" dirty="0" smtClean="0"/>
                        <a:t>AMEE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?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?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?</a:t>
                      </a:r>
                      <a:endParaRPr lang="da-DK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958" name="Afrundet rektangel 5"/>
          <p:cNvSpPr>
            <a:spLocks noChangeArrowheads="1"/>
          </p:cNvSpPr>
          <p:nvPr/>
        </p:nvSpPr>
        <p:spPr bwMode="auto">
          <a:xfrm>
            <a:off x="6124575" y="3817938"/>
            <a:ext cx="2274888" cy="279400"/>
          </a:xfrm>
          <a:prstGeom prst="roundRect">
            <a:avLst>
              <a:gd name="adj" fmla="val 16667"/>
            </a:avLst>
          </a:prstGeom>
          <a:noFill/>
          <a:ln w="1778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buFont typeface="AU Passata"/>
              <a:buNone/>
            </a:pPr>
            <a:r>
              <a:rPr lang="da-DK" sz="1100"/>
              <a:t>* Obligatorisk follow-up efter 5 år</a:t>
            </a:r>
          </a:p>
        </p:txBody>
      </p:sp>
      <p:pic>
        <p:nvPicPr>
          <p:cNvPr id="38959" name="Picture 2" descr="C:\Users\bvgm\AppData\Local\Microsoft\Windows\Temporary Internet Files\Content.IE5\W3V5E9R7\figure_pushing_like_button_1600_clr_915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9163" y="1231900"/>
            <a:ext cx="163195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Users\bvgm\AppData\Local\Microsoft\Windows\Temporary Internet Files\Content.IE5\2XRNLA8Y\stick_figures_carry_text_114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3638" y="1995488"/>
            <a:ext cx="24161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5" y="166688"/>
            <a:ext cx="8440738" cy="574675"/>
          </a:xfrm>
        </p:spPr>
        <p:txBody>
          <a:bodyPr/>
          <a:lstStyle/>
          <a:p>
            <a:pPr>
              <a:defRPr/>
            </a:pPr>
            <a:r>
              <a:rPr lang="da-DK" dirty="0" smtClean="0"/>
              <a:t>Hvad gør vi fremover?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255838" y="746125"/>
            <a:ext cx="6083300" cy="2947988"/>
          </a:xfrm>
        </p:spPr>
        <p:txBody>
          <a:bodyPr/>
          <a:lstStyle/>
          <a:p>
            <a:pPr>
              <a:defRPr/>
            </a:pPr>
            <a:r>
              <a:rPr lang="da-DK" sz="1400" dirty="0" smtClean="0">
                <a:solidFill>
                  <a:srgbClr val="C00000"/>
                </a:solidFill>
              </a:rPr>
              <a:t>VEJLEDERKURSER – TUTORLÆGEKURSER</a:t>
            </a:r>
          </a:p>
          <a:p>
            <a:pPr marL="324000" lvl="1" indent="-324000">
              <a:defRPr/>
            </a:pPr>
            <a:r>
              <a:rPr lang="da-DK" sz="1400" dirty="0" smtClean="0"/>
              <a:t>Sikre rød tråd mellem obligatoriske generelle kurser og vejleder/tutorkurser</a:t>
            </a:r>
          </a:p>
          <a:p>
            <a:pPr marL="324000" lvl="1" indent="-324000">
              <a:defRPr/>
            </a:pPr>
            <a:r>
              <a:rPr lang="da-DK" sz="1400" dirty="0" smtClean="0"/>
              <a:t>Estimere behov for ”basal”-vejlederkurser</a:t>
            </a:r>
          </a:p>
          <a:p>
            <a:pPr marL="324000" lvl="1" indent="-324000">
              <a:defRPr/>
            </a:pPr>
            <a:r>
              <a:rPr lang="da-DK" sz="1400" dirty="0" smtClean="0"/>
              <a:t>Revision af speciallægers vejlederkurser</a:t>
            </a:r>
          </a:p>
          <a:p>
            <a:pPr marL="648000" lvl="2" indent="-324000">
              <a:buFont typeface="AU Passata" panose="020B0503030502030804" pitchFamily="34" charset="0"/>
              <a:buChar char="›"/>
              <a:defRPr/>
            </a:pPr>
            <a:r>
              <a:rPr lang="da-DK" sz="1400" dirty="0" smtClean="0"/>
              <a:t>Nye tider</a:t>
            </a:r>
          </a:p>
          <a:p>
            <a:pPr marL="648000" lvl="2" indent="-324000">
              <a:buFont typeface="AU Passata" panose="020B0503030502030804" pitchFamily="34" charset="0"/>
              <a:buChar char="›"/>
              <a:defRPr/>
            </a:pPr>
            <a:r>
              <a:rPr lang="da-DK" sz="1400" dirty="0" smtClean="0"/>
              <a:t>Udvikling i medicinsk pædagogik</a:t>
            </a:r>
          </a:p>
          <a:p>
            <a:pPr marL="324000" lvl="1" indent="-324000">
              <a:defRPr/>
            </a:pPr>
            <a:r>
              <a:rPr lang="da-DK" sz="1400" dirty="0" smtClean="0"/>
              <a:t>Etablere </a:t>
            </a:r>
            <a:r>
              <a:rPr lang="da-DK" sz="1400" dirty="0" err="1" smtClean="0"/>
              <a:t>follow-up</a:t>
            </a:r>
            <a:r>
              <a:rPr lang="da-DK" sz="1400" dirty="0" smtClean="0"/>
              <a:t> på vejlederkurser?</a:t>
            </a:r>
          </a:p>
          <a:p>
            <a:pPr>
              <a:defRPr/>
            </a:pPr>
            <a:endParaRPr lang="da-DK" sz="1400" dirty="0" smtClean="0"/>
          </a:p>
          <a:p>
            <a:pPr>
              <a:defRPr/>
            </a:pPr>
            <a:r>
              <a:rPr lang="da-DK" sz="1400" dirty="0" smtClean="0">
                <a:solidFill>
                  <a:srgbClr val="C00000"/>
                </a:solidFill>
              </a:rPr>
              <a:t>KURSUS FOR UAO</a:t>
            </a:r>
          </a:p>
          <a:p>
            <a:pPr marL="324000" lvl="1" indent="-324000">
              <a:defRPr/>
            </a:pPr>
            <a:r>
              <a:rPr lang="da-DK" sz="1400" dirty="0" smtClean="0"/>
              <a:t>Sikre rød tråd til vejlederkurser mm</a:t>
            </a:r>
          </a:p>
          <a:p>
            <a:pPr marL="324000" lvl="1" indent="-324000">
              <a:defRPr/>
            </a:pPr>
            <a:r>
              <a:rPr lang="da-DK" sz="1400" dirty="0" smtClean="0"/>
              <a:t>Revision?</a:t>
            </a:r>
          </a:p>
          <a:p>
            <a:pPr marL="324000" lvl="1" indent="-324000">
              <a:defRPr/>
            </a:pPr>
            <a:r>
              <a:rPr lang="da-DK" sz="1400" dirty="0" err="1" smtClean="0"/>
              <a:t>Follow-up</a:t>
            </a:r>
            <a:r>
              <a:rPr lang="da-DK" sz="1400" dirty="0" smtClean="0"/>
              <a:t>? – *Temadag</a:t>
            </a:r>
          </a:p>
          <a:p>
            <a:pPr marL="0" lvl="1" indent="0">
              <a:buFont typeface="Wingdings 3" pitchFamily="18" charset="2"/>
              <a:buNone/>
              <a:defRPr/>
            </a:pPr>
            <a:endParaRPr lang="da-DK" sz="1100" dirty="0" smtClean="0"/>
          </a:p>
          <a:p>
            <a:pPr>
              <a:defRPr/>
            </a:pPr>
            <a:endParaRPr lang="da-DK" dirty="0"/>
          </a:p>
        </p:txBody>
      </p:sp>
      <p:sp>
        <p:nvSpPr>
          <p:cNvPr id="40964" name="Afrundet rektangel 3"/>
          <p:cNvSpPr>
            <a:spLocks noChangeArrowheads="1"/>
          </p:cNvSpPr>
          <p:nvPr/>
        </p:nvSpPr>
        <p:spPr bwMode="auto">
          <a:xfrm>
            <a:off x="5940425" y="3021013"/>
            <a:ext cx="3024188" cy="814387"/>
          </a:xfrm>
          <a:prstGeom prst="roundRect">
            <a:avLst>
              <a:gd name="adj" fmla="val 16667"/>
            </a:avLst>
          </a:prstGeom>
          <a:noFill/>
          <a:ln w="1778" algn="ctr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buFont typeface="AU Passata"/>
              <a:buNone/>
            </a:pPr>
            <a:r>
              <a:rPr lang="da-DK" sz="1100"/>
              <a:t>*Følgegrupper for generelle kurser </a:t>
            </a:r>
          </a:p>
          <a:p>
            <a:pPr>
              <a:lnSpc>
                <a:spcPct val="95000"/>
              </a:lnSpc>
              <a:buFont typeface="AU Passata"/>
              <a:buNone/>
            </a:pPr>
            <a:r>
              <a:rPr lang="da-DK" sz="1100"/>
              <a:t>Udvalg til udvikling af uddannelsesgivende</a:t>
            </a:r>
          </a:p>
          <a:p>
            <a:pPr>
              <a:lnSpc>
                <a:spcPct val="95000"/>
              </a:lnSpc>
              <a:buFont typeface="AU Passata"/>
              <a:buNone/>
            </a:pPr>
            <a:r>
              <a:rPr lang="da-DK" sz="1100"/>
              <a:t>Undervisere</a:t>
            </a:r>
          </a:p>
          <a:p>
            <a:pPr>
              <a:lnSpc>
                <a:spcPct val="95000"/>
              </a:lnSpc>
              <a:buFont typeface="AU Passata"/>
              <a:buNone/>
            </a:pPr>
            <a:r>
              <a:rPr lang="da-DK" sz="1100"/>
              <a:t>Kursusudbydere</a:t>
            </a: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338" y="1887538"/>
            <a:ext cx="17240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AU 16-9">
  <a:themeElements>
    <a:clrScheme name="01 AU Blue">
      <a:dk1>
        <a:srgbClr val="000000"/>
      </a:dk1>
      <a:lt1>
        <a:srgbClr val="FFFFFF"/>
      </a:lt1>
      <a:dk2>
        <a:srgbClr val="0A1449"/>
      </a:dk2>
      <a:lt2>
        <a:srgbClr val="102970"/>
      </a:lt2>
      <a:accent1>
        <a:srgbClr val="0A144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U PowerPoint Template 16-9.potx" id="{2E2308D9-522E-424D-8B48-CF46A2F96AAA}" vid="{FEB15E73-9E7F-4770-8E6F-31E35A4980E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503</Words>
  <Application>Microsoft Office PowerPoint</Application>
  <PresentationFormat>Skærmshow (16:9)</PresentationFormat>
  <Paragraphs>149</Paragraphs>
  <Slides>14</Slides>
  <Notes>14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Designskabeloner</vt:lpstr>
      </vt:variant>
      <vt:variant>
        <vt:i4>19</vt:i4>
      </vt:variant>
      <vt:variant>
        <vt:lpstr>Diastitler</vt:lpstr>
      </vt:variant>
      <vt:variant>
        <vt:i4>14</vt:i4>
      </vt:variant>
    </vt:vector>
  </HeadingPairs>
  <TitlesOfParts>
    <vt:vector size="39" baseType="lpstr">
      <vt:lpstr>AU Passata</vt:lpstr>
      <vt:lpstr>Arial</vt:lpstr>
      <vt:lpstr>Calibri</vt:lpstr>
      <vt:lpstr>Wingdings 3</vt:lpstr>
      <vt:lpstr>AU Passata Light</vt:lpstr>
      <vt:lpstr>AU Peto</vt:lpstr>
      <vt:lpstr>AU 16-9</vt:lpstr>
      <vt:lpstr>AU 16-9</vt:lpstr>
      <vt:lpstr>AU 16-9</vt:lpstr>
      <vt:lpstr>AU 16-9</vt:lpstr>
      <vt:lpstr>AU 16-9</vt:lpstr>
      <vt:lpstr>AU 16-9</vt:lpstr>
      <vt:lpstr>AU 16-9</vt:lpstr>
      <vt:lpstr>AU 16-9</vt:lpstr>
      <vt:lpstr>AU 16-9</vt:lpstr>
      <vt:lpstr>AU 16-9</vt:lpstr>
      <vt:lpstr>AU 16-9</vt:lpstr>
      <vt:lpstr>AU 16-9</vt:lpstr>
      <vt:lpstr>AU 16-9</vt:lpstr>
      <vt:lpstr>AU 16-9</vt:lpstr>
      <vt:lpstr>AU 16-9</vt:lpstr>
      <vt:lpstr>AU 16-9</vt:lpstr>
      <vt:lpstr>AU 16-9</vt:lpstr>
      <vt:lpstr>AU 16-9</vt:lpstr>
      <vt:lpstr>AU 16-9</vt:lpstr>
      <vt:lpstr>FACULTY DEVELOPMENT I VIDEREUDDANNELSESREGION NORD</vt:lpstr>
      <vt:lpstr>DEFINITION – </vt:lpstr>
      <vt:lpstr>HVEM ER VORES ”FACULTY”?</vt:lpstr>
      <vt:lpstr>I PRAKSIS TALER VI OM</vt:lpstr>
      <vt:lpstr>HVORFOR FACULTY DEVELOPMENT?</vt:lpstr>
      <vt:lpstr>TILBAGEBLIK</vt:lpstr>
      <vt:lpstr>HVORDAN GÅR DET SÅ?</vt:lpstr>
      <vt:lpstr>AKTUEL KURSUSVIRKSOMHED</vt:lpstr>
      <vt:lpstr>HVAD GØR VI FREMOVER?</vt:lpstr>
      <vt:lpstr>INDHOLD I PÆDAGOGISKE FD-UDBUD</vt:lpstr>
      <vt:lpstr>FEEDBACK ER EN AFLEVERING     – IKKE EN INVITATION TIL DISKUSSION</vt:lpstr>
      <vt:lpstr>FEEDBACK GUIDE</vt:lpstr>
      <vt:lpstr>Dias nummer 13</vt:lpstr>
      <vt:lpstr>TAK FOR OPMÆRKSOMHEDEN BENTE.MALLING@CESU.AU.DK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DEVELOPMENT I VIDEREUDDANNELSESREGION NORD</dc:title>
  <dc:creator/>
  <cp:lastModifiedBy/>
  <cp:revision>1</cp:revision>
  <dcterms:created xsi:type="dcterms:W3CDTF">2014-07-02T12:42:59Z</dcterms:created>
  <dcterms:modified xsi:type="dcterms:W3CDTF">2015-12-22T12:37:44Z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SD_ShowDocumentInfo">
    <vt:lpwstr>True</vt:lpwstr>
  </property>
  <property fmtid="{D5CDD505-2E9C-101B-9397-08002B2CF9AE}" pid="4" name="SD_DocumentLanguageString">
    <vt:lpwstr>Dansk</vt:lpwstr>
  </property>
  <property fmtid="{D5CDD505-2E9C-101B-9397-08002B2CF9AE}" pid="5" name="SD_CtlText_Usersettings_Userprofile">
    <vt:lpwstr>Bente Malling</vt:lpwstr>
  </property>
  <property fmtid="{D5CDD505-2E9C-101B-9397-08002B2CF9AE}" pid="6" name="SD_DocumentLanguage">
    <vt:lpwstr>da-DK</vt:lpwstr>
  </property>
  <property fmtid="{D5CDD505-2E9C-101B-9397-08002B2CF9AE}" pid="7" name="sdDocumentDate">
    <vt:lpwstr>42348</vt:lpwstr>
  </property>
  <property fmtid="{D5CDD505-2E9C-101B-9397-08002B2CF9AE}" pid="8" name="sdDocumentDateFormat">
    <vt:lpwstr>da-DK:d. MMMM yyyy</vt:lpwstr>
  </property>
  <property fmtid="{D5CDD505-2E9C-101B-9397-08002B2CF9AE}" pid="9" name="SD_CtlText_Generelt_Event">
    <vt:lpwstr>DRRLV</vt:lpwstr>
  </property>
  <property fmtid="{D5CDD505-2E9C-101B-9397-08002B2CF9AE}" pid="10" name="SD_UserprofileName">
    <vt:lpwstr>Bente Malling</vt:lpwstr>
  </property>
  <property fmtid="{D5CDD505-2E9C-101B-9397-08002B2CF9AE}" pid="11" name="SD_RedigerEnhedsinfo">
    <vt:lpwstr>Ja</vt:lpwstr>
  </property>
  <property fmtid="{D5CDD505-2E9C-101B-9397-08002B2CF9AE}" pid="12" name="SD_USR_Name">
    <vt:lpwstr>Bente Vigh Malling</vt:lpwstr>
  </property>
  <property fmtid="{D5CDD505-2E9C-101B-9397-08002B2CF9AE}" pid="13" name="SD_USR_Title">
    <vt:lpwstr>Ledende lektor</vt:lpwstr>
  </property>
  <property fmtid="{D5CDD505-2E9C-101B-9397-08002B2CF9AE}" pid="14" name="SD_USR_DirectPhone">
    <vt:lpwstr>86205225</vt:lpwstr>
  </property>
  <property fmtid="{D5CDD505-2E9C-101B-9397-08002B2CF9AE}" pid="15" name="SD_USR_Personsøger">
    <vt:lpwstr/>
  </property>
  <property fmtid="{D5CDD505-2E9C-101B-9397-08002B2CF9AE}" pid="16" name="SD_USR_PrivatePhone">
    <vt:lpwstr/>
  </property>
  <property fmtid="{D5CDD505-2E9C-101B-9397-08002B2CF9AE}" pid="17" name="SD_USR_Mobile">
    <vt:lpwstr>30922311</vt:lpwstr>
  </property>
  <property fmtid="{D5CDD505-2E9C-101B-9397-08002B2CF9AE}" pid="18" name="SD_USR_DirectFax">
    <vt:lpwstr/>
  </property>
  <property fmtid="{D5CDD505-2E9C-101B-9397-08002B2CF9AE}" pid="19" name="SD_USR_Email">
    <vt:lpwstr>bente.malling@cesu.au.dk</vt:lpwstr>
  </property>
  <property fmtid="{D5CDD505-2E9C-101B-9397-08002B2CF9AE}" pid="20" name="SD_USR_www">
    <vt:lpwstr>http://au.dk/bente.malling@cesu</vt:lpwstr>
  </property>
  <property fmtid="{D5CDD505-2E9C-101B-9397-08002B2CF9AE}" pid="21" name="SD_USR_Department">
    <vt:lpwstr>Center for Sundhedsvidenskabelige Uddannelser</vt:lpwstr>
  </property>
  <property fmtid="{D5CDD505-2E9C-101B-9397-08002B2CF9AE}" pid="22" name="SD_Logofarve">
    <vt:lpwstr>Blåt</vt:lpwstr>
  </property>
  <property fmtid="{D5CDD505-2E9C-101B-9397-08002B2CF9AE}" pid="23" name="SD_OFF_Name">
    <vt:lpwstr>Center for Sundhedsvidenskabelige Uddannelser</vt:lpwstr>
  </property>
  <property fmtid="{D5CDD505-2E9C-101B-9397-08002B2CF9AE}" pid="24" name="SD_OFF_OfficeID">
    <vt:lpwstr>Palle Juul-Jensens Boulevard 82_x000d_
8200 Aarhus N</vt:lpwstr>
  </property>
  <property fmtid="{D5CDD505-2E9C-101B-9397-08002B2CF9AE}" pid="25" name="SD_OFF_Phone">
    <vt:lpwstr>86205222</vt:lpwstr>
  </property>
  <property fmtid="{D5CDD505-2E9C-101B-9397-08002B2CF9AE}" pid="26" name="SD_OFF_Fax">
    <vt:lpwstr/>
  </property>
  <property fmtid="{D5CDD505-2E9C-101B-9397-08002B2CF9AE}" pid="27" name="SD_OFF_Email">
    <vt:lpwstr>cesu@cesu.au.dk</vt:lpwstr>
  </property>
  <property fmtid="{D5CDD505-2E9C-101B-9397-08002B2CF9AE}" pid="28" name="SD_OFF_OfficeWww">
    <vt:lpwstr>www.cesu.au.dk</vt:lpwstr>
  </property>
  <property fmtid="{D5CDD505-2E9C-101B-9397-08002B2CF9AE}" pid="29" name="SD_USR_EAN">
    <vt:lpwstr>5798000418370</vt:lpwstr>
  </property>
  <property fmtid="{D5CDD505-2E9C-101B-9397-08002B2CF9AE}" pid="30" name="SD_OFF_Sted">
    <vt:lpwstr/>
  </property>
  <property fmtid="{D5CDD505-2E9C-101B-9397-08002B2CF9AE}" pid="31" name="SD_OFF_CvrNr">
    <vt:lpwstr>31119103</vt:lpwstr>
  </property>
  <property fmtid="{D5CDD505-2E9C-101B-9397-08002B2CF9AE}" pid="32" name="SD_USR_Pnr">
    <vt:lpwstr>1016454350</vt:lpwstr>
  </property>
  <property fmtid="{D5CDD505-2E9C-101B-9397-08002B2CF9AE}" pid="33" name="DocumentInfoFinished">
    <vt:lpwstr>True</vt:lpwstr>
  </property>
</Properties>
</file>