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315" r:id="rId2"/>
    <p:sldId id="332" r:id="rId3"/>
    <p:sldId id="316" r:id="rId4"/>
    <p:sldId id="341" r:id="rId5"/>
    <p:sldId id="317" r:id="rId6"/>
    <p:sldId id="337" r:id="rId7"/>
    <p:sldId id="262" r:id="rId8"/>
    <p:sldId id="327" r:id="rId9"/>
    <p:sldId id="342" r:id="rId10"/>
    <p:sldId id="343" r:id="rId11"/>
    <p:sldId id="333" r:id="rId12"/>
    <p:sldId id="345" r:id="rId13"/>
    <p:sldId id="334" r:id="rId14"/>
    <p:sldId id="308" r:id="rId15"/>
    <p:sldId id="331" r:id="rId16"/>
    <p:sldId id="330" r:id="rId17"/>
    <p:sldId id="318" r:id="rId18"/>
    <p:sldId id="326" r:id="rId19"/>
    <p:sldId id="319" r:id="rId20"/>
    <p:sldId id="321" r:id="rId21"/>
    <p:sldId id="322" r:id="rId22"/>
    <p:sldId id="324" r:id="rId23"/>
    <p:sldId id="314" r:id="rId24"/>
    <p:sldId id="346" r:id="rId25"/>
    <p:sldId id="296" r:id="rId26"/>
    <p:sldId id="339" r:id="rId27"/>
  </p:sldIdLst>
  <p:sldSz cx="9144000" cy="6858000" type="screen4x3"/>
  <p:notesSz cx="6769100" cy="9906000"/>
  <p:custDataLst>
    <p:tags r:id="rId30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222"/>
    <a:srgbClr val="909F98"/>
    <a:srgbClr val="FFCC00"/>
    <a:srgbClr val="FFFFFF"/>
    <a:srgbClr val="4E161F"/>
    <a:srgbClr val="DBD9C0"/>
    <a:srgbClr val="828971"/>
    <a:srgbClr val="949D9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16" y="-108"/>
      </p:cViewPr>
      <p:guideLst>
        <p:guide orient="horz" pos="1037"/>
        <p:guide orient="horz" pos="3725"/>
        <p:guide orient="horz" pos="822"/>
        <p:guide pos="305"/>
        <p:guide pos="54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84"/>
      </p:cViewPr>
      <p:guideLst>
        <p:guide orient="horz" pos="3120"/>
        <p:guide pos="2132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CB2A26D-C437-4174-98E3-2ED64F711CBA}" type="datetimeFigureOut">
              <a:rPr lang="en-GB"/>
              <a:pPr>
                <a:defRPr/>
              </a:pPr>
              <a:t>22/12/2015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8D617A7-F281-4672-ADDA-EC508B41DE4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6219251-DEFD-45F8-A26A-893816E91B09}" type="datetimeFigureOut">
              <a:rPr lang="en-GB"/>
              <a:pPr>
                <a:defRPr/>
              </a:pPr>
              <a:t>22/12/2015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05350"/>
            <a:ext cx="541655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532A4306-1E49-4AFE-A16A-B03E591E914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 smtClean="0">
              <a:latin typeface="AF Diwa Bold"/>
            </a:endParaRPr>
          </a:p>
        </p:txBody>
      </p:sp>
      <p:sp>
        <p:nvSpPr>
          <p:cNvPr id="12291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BEFE47-F341-47C7-AF1B-7D2C6B697A6E}" type="slidenum">
              <a:rPr lang="da-DK" altLang="da-DK"/>
              <a:pPr/>
              <a:t>1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30723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C8A5B0-27BE-46E7-89A0-D7FBD2A571B4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CDC20F-ED29-4177-8BCB-4C04773F6B07}" type="slidenum">
              <a:rPr lang="da-DK"/>
              <a:pPr/>
              <a:t>11</a:t>
            </a:fld>
            <a:endParaRPr lang="da-DK"/>
          </a:p>
        </p:txBody>
      </p:sp>
      <p:sp>
        <p:nvSpPr>
          <p:cNvPr id="327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2772" name="Pladsholder til diasnummer 3"/>
          <p:cNvSpPr txBox="1">
            <a:spLocks noGrp="1"/>
          </p:cNvSpPr>
          <p:nvPr/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0" tIns="45665" rIns="91330" bIns="45665" anchor="b"/>
          <a:lstStyle/>
          <a:p>
            <a:pPr algn="r"/>
            <a:fld id="{0B67986F-9A71-4C71-BB52-C13D11E4789F}" type="slidenum">
              <a:rPr lang="da-DK" sz="1200"/>
              <a:pPr algn="r"/>
              <a:t>11</a:t>
            </a:fld>
            <a:endParaRPr lang="da-DK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5E3079-07DD-4941-B0CC-1B72E6492B29}" type="slidenum">
              <a:rPr lang="da-DK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5AA722-F15E-4DD1-BDEE-84EB54B14E7F}" type="slidenum">
              <a:rPr lang="da-DK"/>
              <a:pPr/>
              <a:t>13</a:t>
            </a:fld>
            <a:endParaRPr lang="da-DK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38915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F15274-5548-42BD-B223-2CE4A1999870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40963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4ABC61-CC4B-4D71-BD94-9E52AE0D3F7E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43011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9D59FAD-0972-40FF-A011-5A6D468F6D73}" type="slidenum">
              <a:rPr lang="da-DK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45059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B19E22-689C-46D0-ABF3-CFCC968D255D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47107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659B55-0288-4C73-A141-E30C2B7A23AE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 smtClean="0">
              <a:latin typeface="AF Diwa Bold"/>
            </a:endParaRPr>
          </a:p>
        </p:txBody>
      </p:sp>
      <p:sp>
        <p:nvSpPr>
          <p:cNvPr id="49155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842A3-CF33-4B4A-9F69-48D7D5FF6B46}" type="slidenum">
              <a:rPr lang="da-DK" altLang="da-DK"/>
              <a:pPr/>
              <a:t>19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14339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95141D-70FA-4CF0-A980-391F8A259045}" type="slidenum">
              <a:rPr lang="da-DK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 smtClean="0">
              <a:latin typeface="AF Diwa Bold"/>
            </a:endParaRPr>
          </a:p>
        </p:txBody>
      </p:sp>
      <p:sp>
        <p:nvSpPr>
          <p:cNvPr id="51203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3F534D-C5D4-440D-9EED-E64FA2134F13}" type="slidenum">
              <a:rPr lang="da-DK" altLang="da-DK"/>
              <a:pPr/>
              <a:t>20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 smtClean="0">
              <a:latin typeface="AF Diwa Bold"/>
            </a:endParaRPr>
          </a:p>
        </p:txBody>
      </p:sp>
      <p:sp>
        <p:nvSpPr>
          <p:cNvPr id="53251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FC19AB-2582-4926-8FB5-4B9220EC9218}" type="slidenum">
              <a:rPr lang="da-DK" altLang="da-DK"/>
              <a:pPr/>
              <a:t>21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 smtClean="0">
              <a:latin typeface="AF Diwa Bold"/>
            </a:endParaRPr>
          </a:p>
        </p:txBody>
      </p:sp>
      <p:sp>
        <p:nvSpPr>
          <p:cNvPr id="55299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28D455-B969-4CF4-8754-C3B4CAEFDE40}" type="slidenum">
              <a:rPr lang="da-DK" altLang="da-DK"/>
              <a:pPr/>
              <a:t>22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57347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B31C14-48BD-451E-A516-470C754BFCB5}" type="slidenum">
              <a:rPr lang="en-GB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59395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729FB7-36C3-48E3-AB61-90A2BC7A9D38}" type="slidenum">
              <a:rPr lang="nl-NL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61443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FA5AA4-1C21-4FBD-89B8-6362C2E59B9D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63491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904F8-1557-4ACB-9C2A-2217F03FC6AC}" type="slidenum">
              <a:rPr lang="en-GB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16387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831BB9-255A-4AF1-BE86-4B1397E889C1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18435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B29992-3DF7-4E1A-A86C-A53268E0765D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dsholder til slide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altLang="da-DK" smtClean="0">
              <a:latin typeface="AF Diwa Bold"/>
            </a:endParaRPr>
          </a:p>
        </p:txBody>
      </p:sp>
      <p:sp>
        <p:nvSpPr>
          <p:cNvPr id="20483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71780A-6E2B-47E5-98E6-66F310BB4A75}" type="slidenum">
              <a:rPr lang="da-DK" altLang="da-DK"/>
              <a:pPr/>
              <a:t>5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22531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02618A-0834-4E5A-BD70-7CF18A42F89B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A58FFA-FC15-4190-9936-2F0D504BDCA7}" type="slidenum">
              <a:rPr lang="da-DK">
                <a:latin typeface="AF Diwa Bold"/>
              </a:rPr>
              <a:pPr/>
              <a:t>7</a:t>
            </a:fld>
            <a:endParaRPr lang="da-DK">
              <a:latin typeface="AF Diwa Bold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2950"/>
            <a:ext cx="4953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F Diwa 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26627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C46927-4099-49A3-B5E4-07B147B0231E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dsholder til slide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  <p:sp>
        <p:nvSpPr>
          <p:cNvPr id="28675" name="Pladsholder til sli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A166A9-F76A-43A5-A4DC-C02D1748B084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a-DK">
              <a:cs typeface="+mn-cs"/>
            </a:endParaRPr>
          </a:p>
        </p:txBody>
      </p:sp>
      <p:sp>
        <p:nvSpPr>
          <p:cNvPr id="5" name="Freeform 19"/>
          <p:cNvSpPr/>
          <p:nvPr userDrawn="1"/>
        </p:nvSpPr>
        <p:spPr bwMode="auto">
          <a:xfrm>
            <a:off x="0" y="4186238"/>
            <a:ext cx="9144000" cy="2674937"/>
          </a:xfrm>
          <a:custGeom>
            <a:avLst/>
            <a:gdLst>
              <a:gd name="connsiteX0" fmla="*/ 0 w 9144000"/>
              <a:gd name="connsiteY0" fmla="*/ 0 h 2661251"/>
              <a:gd name="connsiteX1" fmla="*/ 9144000 w 9144000"/>
              <a:gd name="connsiteY1" fmla="*/ 0 h 2661251"/>
              <a:gd name="connsiteX2" fmla="*/ 9144000 w 9144000"/>
              <a:gd name="connsiteY2" fmla="*/ 2661251 h 2661251"/>
              <a:gd name="connsiteX3" fmla="*/ 0 w 9144000"/>
              <a:gd name="connsiteY3" fmla="*/ 2661251 h 2661251"/>
              <a:gd name="connsiteX4" fmla="*/ 0 w 9144000"/>
              <a:gd name="connsiteY4" fmla="*/ 0 h 2661251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9144000 w 9144000"/>
              <a:gd name="connsiteY2" fmla="*/ 10338 h 2671589"/>
              <a:gd name="connsiteX3" fmla="*/ 9144000 w 9144000"/>
              <a:gd name="connsiteY3" fmla="*/ 2671589 h 2671589"/>
              <a:gd name="connsiteX4" fmla="*/ 0 w 9144000"/>
              <a:gd name="connsiteY4" fmla="*/ 2671589 h 2671589"/>
              <a:gd name="connsiteX5" fmla="*/ 0 w 9144000"/>
              <a:gd name="connsiteY5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9144000 w 9144000"/>
              <a:gd name="connsiteY2" fmla="*/ 10338 h 2671589"/>
              <a:gd name="connsiteX3" fmla="*/ 9144000 w 9144000"/>
              <a:gd name="connsiteY3" fmla="*/ 815248 h 2671589"/>
              <a:gd name="connsiteX4" fmla="*/ 9144000 w 9144000"/>
              <a:gd name="connsiteY4" fmla="*/ 2671589 h 2671589"/>
              <a:gd name="connsiteX5" fmla="*/ 0 w 9144000"/>
              <a:gd name="connsiteY5" fmla="*/ 2671589 h 2671589"/>
              <a:gd name="connsiteX6" fmla="*/ 0 w 9144000"/>
              <a:gd name="connsiteY6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405597 w 9144000"/>
              <a:gd name="connsiteY2" fmla="*/ 3141 h 2671589"/>
              <a:gd name="connsiteX3" fmla="*/ 9144000 w 9144000"/>
              <a:gd name="connsiteY3" fmla="*/ 10338 h 2671589"/>
              <a:gd name="connsiteX4" fmla="*/ 9144000 w 9144000"/>
              <a:gd name="connsiteY4" fmla="*/ 81524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9144000 w 9144000"/>
              <a:gd name="connsiteY3" fmla="*/ 10338 h 2671589"/>
              <a:gd name="connsiteX4" fmla="*/ 9144000 w 9144000"/>
              <a:gd name="connsiteY4" fmla="*/ 81524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9144000 w 9144000"/>
              <a:gd name="connsiteY3" fmla="*/ 10338 h 2671589"/>
              <a:gd name="connsiteX4" fmla="*/ 9144000 w 9144000"/>
              <a:gd name="connsiteY4" fmla="*/ 81524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8532440 w 9144000"/>
              <a:gd name="connsiteY3" fmla="*/ 1042790 h 2671589"/>
              <a:gd name="connsiteX4" fmla="*/ 9144000 w 9144000"/>
              <a:gd name="connsiteY4" fmla="*/ 81524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8532440 w 9144000"/>
              <a:gd name="connsiteY3" fmla="*/ 1042790 h 2671589"/>
              <a:gd name="connsiteX4" fmla="*/ 9144000 w 9144000"/>
              <a:gd name="connsiteY4" fmla="*/ 81524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8532440 w 9144000"/>
              <a:gd name="connsiteY3" fmla="*/ 1042790 h 2671589"/>
              <a:gd name="connsiteX4" fmla="*/ 9144000 w 9144000"/>
              <a:gd name="connsiteY4" fmla="*/ 81524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8532440 w 9144000"/>
              <a:gd name="connsiteY3" fmla="*/ 1042790 h 2671589"/>
              <a:gd name="connsiteX4" fmla="*/ 9144000 w 9144000"/>
              <a:gd name="connsiteY4" fmla="*/ 81524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8532440 w 9144000"/>
              <a:gd name="connsiteY3" fmla="*/ 1042790 h 2671589"/>
              <a:gd name="connsiteX4" fmla="*/ 9144000 w 9144000"/>
              <a:gd name="connsiteY4" fmla="*/ 75475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8532440 w 9144000"/>
              <a:gd name="connsiteY3" fmla="*/ 1042790 h 2671589"/>
              <a:gd name="connsiteX4" fmla="*/ 9144000 w 9144000"/>
              <a:gd name="connsiteY4" fmla="*/ 75475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  <a:gd name="connsiteX0" fmla="*/ 0 w 9144000"/>
              <a:gd name="connsiteY0" fmla="*/ 10338 h 2671589"/>
              <a:gd name="connsiteX1" fmla="*/ 6907576 w 9144000"/>
              <a:gd name="connsiteY1" fmla="*/ 0 h 2671589"/>
              <a:gd name="connsiteX2" fmla="*/ 7092280 w 9144000"/>
              <a:gd name="connsiteY2" fmla="*/ 394718 h 2671589"/>
              <a:gd name="connsiteX3" fmla="*/ 8532440 w 9144000"/>
              <a:gd name="connsiteY3" fmla="*/ 1042790 h 2671589"/>
              <a:gd name="connsiteX4" fmla="*/ 9144000 w 9144000"/>
              <a:gd name="connsiteY4" fmla="*/ 754758 h 2671589"/>
              <a:gd name="connsiteX5" fmla="*/ 9144000 w 9144000"/>
              <a:gd name="connsiteY5" fmla="*/ 2671589 h 2671589"/>
              <a:gd name="connsiteX6" fmla="*/ 0 w 9144000"/>
              <a:gd name="connsiteY6" fmla="*/ 2671589 h 2671589"/>
              <a:gd name="connsiteX7" fmla="*/ 0 w 9144000"/>
              <a:gd name="connsiteY7" fmla="*/ 10338 h 267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671589">
                <a:moveTo>
                  <a:pt x="0" y="10338"/>
                </a:moveTo>
                <a:lnTo>
                  <a:pt x="6907576" y="0"/>
                </a:lnTo>
                <a:cubicBezTo>
                  <a:pt x="6969144" y="131573"/>
                  <a:pt x="6939715" y="119889"/>
                  <a:pt x="7092280" y="394718"/>
                </a:cubicBezTo>
                <a:cubicBezTo>
                  <a:pt x="7327183" y="785311"/>
                  <a:pt x="7883324" y="1096353"/>
                  <a:pt x="8532440" y="1042790"/>
                </a:cubicBezTo>
                <a:cubicBezTo>
                  <a:pt x="8787625" y="959598"/>
                  <a:pt x="8918004" y="934591"/>
                  <a:pt x="9144000" y="754758"/>
                </a:cubicBezTo>
                <a:lnTo>
                  <a:pt x="9144000" y="2671589"/>
                </a:lnTo>
                <a:lnTo>
                  <a:pt x="0" y="2671589"/>
                </a:lnTo>
                <a:lnTo>
                  <a:pt x="0" y="10338"/>
                </a:lnTo>
                <a:close/>
              </a:path>
            </a:pathLst>
          </a:custGeom>
          <a:solidFill>
            <a:schemeClr val="tx2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a-DK">
              <a:cs typeface="+mn-cs"/>
            </a:endParaRPr>
          </a:p>
        </p:txBody>
      </p:sp>
      <p:pic>
        <p:nvPicPr>
          <p:cNvPr id="6" name="Forsidegrafik01" descr="Aalborg Sygehus - Århus Universitetshospital_Forsidegrafik_1030.wm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6238" y="5284788"/>
            <a:ext cx="5300662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8"/>
          <p:cNvSpPr/>
          <p:nvPr userDrawn="1"/>
        </p:nvSpPr>
        <p:spPr bwMode="auto">
          <a:xfrm>
            <a:off x="0" y="0"/>
            <a:ext cx="9144000" cy="233363"/>
          </a:xfrm>
          <a:prstGeom prst="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a-DK">
              <a:cs typeface="+mn-cs"/>
            </a:endParaRPr>
          </a:p>
        </p:txBody>
      </p:sp>
      <p:grpSp>
        <p:nvGrpSpPr>
          <p:cNvPr id="8" name="Group 29"/>
          <p:cNvGrpSpPr/>
          <p:nvPr userDrawn="1"/>
        </p:nvGrpSpPr>
        <p:grpSpPr>
          <a:xfrm>
            <a:off x="6809820" y="2381756"/>
            <a:ext cx="2336800" cy="2900362"/>
            <a:chOff x="8247063" y="407988"/>
            <a:chExt cx="2336800" cy="2900362"/>
          </a:xfrm>
          <a:solidFill>
            <a:schemeClr val="tx2"/>
          </a:solidFill>
        </p:grpSpPr>
        <p:sp>
          <p:nvSpPr>
            <p:cNvPr id="9" name="Freeform 36"/>
            <p:cNvSpPr>
              <a:spLocks/>
            </p:cNvSpPr>
            <p:nvPr/>
          </p:nvSpPr>
          <p:spPr bwMode="auto">
            <a:xfrm>
              <a:off x="8750301" y="1223963"/>
              <a:ext cx="857250" cy="993775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142" y="11"/>
                </a:cxn>
                <a:cxn ang="0">
                  <a:pos x="99" y="41"/>
                </a:cxn>
                <a:cxn ang="0">
                  <a:pos x="96" y="5"/>
                </a:cxn>
                <a:cxn ang="0">
                  <a:pos x="0" y="5"/>
                </a:cxn>
                <a:cxn ang="0">
                  <a:pos x="0" y="42"/>
                </a:cxn>
                <a:cxn ang="0">
                  <a:pos x="21" y="45"/>
                </a:cxn>
                <a:cxn ang="0">
                  <a:pos x="46" y="52"/>
                </a:cxn>
                <a:cxn ang="0">
                  <a:pos x="46" y="263"/>
                </a:cxn>
                <a:cxn ang="0">
                  <a:pos x="6" y="284"/>
                </a:cxn>
                <a:cxn ang="0">
                  <a:pos x="6" y="311"/>
                </a:cxn>
                <a:cxn ang="0">
                  <a:pos x="146" y="311"/>
                </a:cxn>
                <a:cxn ang="0">
                  <a:pos x="146" y="285"/>
                </a:cxn>
                <a:cxn ang="0">
                  <a:pos x="109" y="265"/>
                </a:cxn>
                <a:cxn ang="0">
                  <a:pos x="110" y="96"/>
                </a:cxn>
                <a:cxn ang="0">
                  <a:pos x="130" y="58"/>
                </a:cxn>
                <a:cxn ang="0">
                  <a:pos x="188" y="42"/>
                </a:cxn>
                <a:cxn ang="0">
                  <a:pos x="200" y="44"/>
                </a:cxn>
                <a:cxn ang="0">
                  <a:pos x="268" y="19"/>
                </a:cxn>
                <a:cxn ang="0">
                  <a:pos x="198" y="0"/>
                </a:cxn>
              </a:cxnLst>
              <a:rect l="0" t="0" r="r" b="b"/>
              <a:pathLst>
                <a:path w="268" h="311">
                  <a:moveTo>
                    <a:pt x="198" y="0"/>
                  </a:moveTo>
                  <a:cubicBezTo>
                    <a:pt x="175" y="0"/>
                    <a:pt x="164" y="3"/>
                    <a:pt x="142" y="11"/>
                  </a:cubicBezTo>
                  <a:cubicBezTo>
                    <a:pt x="119" y="20"/>
                    <a:pt x="99" y="41"/>
                    <a:pt x="99" y="41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10" y="42"/>
                    <a:pt x="21" y="45"/>
                  </a:cubicBezTo>
                  <a:cubicBezTo>
                    <a:pt x="31" y="48"/>
                    <a:pt x="46" y="52"/>
                    <a:pt x="46" y="52"/>
                  </a:cubicBezTo>
                  <a:cubicBezTo>
                    <a:pt x="46" y="263"/>
                    <a:pt x="46" y="263"/>
                    <a:pt x="46" y="263"/>
                  </a:cubicBezTo>
                  <a:cubicBezTo>
                    <a:pt x="6" y="284"/>
                    <a:pt x="6" y="284"/>
                    <a:pt x="6" y="284"/>
                  </a:cubicBezTo>
                  <a:cubicBezTo>
                    <a:pt x="6" y="311"/>
                    <a:pt x="6" y="311"/>
                    <a:pt x="6" y="311"/>
                  </a:cubicBezTo>
                  <a:cubicBezTo>
                    <a:pt x="146" y="311"/>
                    <a:pt x="146" y="311"/>
                    <a:pt x="146" y="311"/>
                  </a:cubicBezTo>
                  <a:cubicBezTo>
                    <a:pt x="146" y="285"/>
                    <a:pt x="146" y="285"/>
                    <a:pt x="146" y="285"/>
                  </a:cubicBezTo>
                  <a:cubicBezTo>
                    <a:pt x="109" y="265"/>
                    <a:pt x="109" y="265"/>
                    <a:pt x="109" y="265"/>
                  </a:cubicBezTo>
                  <a:cubicBezTo>
                    <a:pt x="109" y="265"/>
                    <a:pt x="110" y="119"/>
                    <a:pt x="110" y="96"/>
                  </a:cubicBezTo>
                  <a:cubicBezTo>
                    <a:pt x="110" y="72"/>
                    <a:pt x="123" y="63"/>
                    <a:pt x="130" y="58"/>
                  </a:cubicBezTo>
                  <a:cubicBezTo>
                    <a:pt x="140" y="50"/>
                    <a:pt x="159" y="42"/>
                    <a:pt x="188" y="42"/>
                  </a:cubicBezTo>
                  <a:cubicBezTo>
                    <a:pt x="192" y="42"/>
                    <a:pt x="197" y="43"/>
                    <a:pt x="200" y="44"/>
                  </a:cubicBezTo>
                  <a:cubicBezTo>
                    <a:pt x="221" y="31"/>
                    <a:pt x="244" y="23"/>
                    <a:pt x="268" y="19"/>
                  </a:cubicBezTo>
                  <a:cubicBezTo>
                    <a:pt x="249" y="4"/>
                    <a:pt x="220" y="0"/>
                    <a:pt x="19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0" name="Freeform 37"/>
            <p:cNvSpPr>
              <a:spLocks/>
            </p:cNvSpPr>
            <p:nvPr/>
          </p:nvSpPr>
          <p:spPr bwMode="auto">
            <a:xfrm>
              <a:off x="8247063" y="407988"/>
              <a:ext cx="2336800" cy="2900362"/>
            </a:xfrm>
            <a:custGeom>
              <a:avLst/>
              <a:gdLst/>
              <a:ahLst/>
              <a:cxnLst>
                <a:cxn ang="0">
                  <a:pos x="453" y="873"/>
                </a:cxn>
                <a:cxn ang="0">
                  <a:pos x="34" y="454"/>
                </a:cxn>
                <a:cxn ang="0">
                  <a:pos x="453" y="34"/>
                </a:cxn>
                <a:cxn ang="0">
                  <a:pos x="730" y="139"/>
                </a:cxn>
                <a:cxn ang="0">
                  <a:pos x="730" y="95"/>
                </a:cxn>
                <a:cxn ang="0">
                  <a:pos x="453" y="0"/>
                </a:cxn>
                <a:cxn ang="0">
                  <a:pos x="0" y="454"/>
                </a:cxn>
                <a:cxn ang="0">
                  <a:pos x="453" y="907"/>
                </a:cxn>
                <a:cxn ang="0">
                  <a:pos x="730" y="812"/>
                </a:cxn>
                <a:cxn ang="0">
                  <a:pos x="730" y="768"/>
                </a:cxn>
                <a:cxn ang="0">
                  <a:pos x="453" y="873"/>
                </a:cxn>
              </a:cxnLst>
              <a:rect l="0" t="0" r="r" b="b"/>
              <a:pathLst>
                <a:path w="730" h="907">
                  <a:moveTo>
                    <a:pt x="453" y="873"/>
                  </a:moveTo>
                  <a:cubicBezTo>
                    <a:pt x="222" y="873"/>
                    <a:pt x="34" y="685"/>
                    <a:pt x="34" y="454"/>
                  </a:cubicBezTo>
                  <a:cubicBezTo>
                    <a:pt x="34" y="222"/>
                    <a:pt x="222" y="34"/>
                    <a:pt x="453" y="34"/>
                  </a:cubicBezTo>
                  <a:cubicBezTo>
                    <a:pt x="559" y="34"/>
                    <a:pt x="656" y="74"/>
                    <a:pt x="730" y="139"/>
                  </a:cubicBezTo>
                  <a:cubicBezTo>
                    <a:pt x="730" y="95"/>
                    <a:pt x="730" y="95"/>
                    <a:pt x="730" y="95"/>
                  </a:cubicBezTo>
                  <a:cubicBezTo>
                    <a:pt x="654" y="35"/>
                    <a:pt x="558" y="0"/>
                    <a:pt x="453" y="0"/>
                  </a:cubicBezTo>
                  <a:cubicBezTo>
                    <a:pt x="203" y="0"/>
                    <a:pt x="0" y="203"/>
                    <a:pt x="0" y="454"/>
                  </a:cubicBezTo>
                  <a:cubicBezTo>
                    <a:pt x="0" y="704"/>
                    <a:pt x="203" y="907"/>
                    <a:pt x="453" y="907"/>
                  </a:cubicBezTo>
                  <a:cubicBezTo>
                    <a:pt x="558" y="907"/>
                    <a:pt x="654" y="872"/>
                    <a:pt x="730" y="812"/>
                  </a:cubicBezTo>
                  <a:cubicBezTo>
                    <a:pt x="730" y="768"/>
                    <a:pt x="730" y="768"/>
                    <a:pt x="730" y="768"/>
                  </a:cubicBezTo>
                  <a:cubicBezTo>
                    <a:pt x="656" y="833"/>
                    <a:pt x="559" y="873"/>
                    <a:pt x="453" y="8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cs typeface="+mn-cs"/>
              </a:endParaRPr>
            </a:p>
          </p:txBody>
        </p:sp>
        <p:sp>
          <p:nvSpPr>
            <p:cNvPr id="11" name="Freeform 38"/>
            <p:cNvSpPr>
              <a:spLocks/>
            </p:cNvSpPr>
            <p:nvPr/>
          </p:nvSpPr>
          <p:spPr bwMode="auto">
            <a:xfrm>
              <a:off x="9399588" y="1401763"/>
              <a:ext cx="425450" cy="815975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34" y="26"/>
                </a:cxn>
                <a:cxn ang="0">
                  <a:pos x="34" y="208"/>
                </a:cxn>
                <a:cxn ang="0">
                  <a:pos x="0" y="228"/>
                </a:cxn>
                <a:cxn ang="0">
                  <a:pos x="0" y="255"/>
                </a:cxn>
                <a:cxn ang="0">
                  <a:pos x="133" y="255"/>
                </a:cxn>
                <a:cxn ang="0">
                  <a:pos x="133" y="227"/>
                </a:cxn>
                <a:cxn ang="0">
                  <a:pos x="96" y="207"/>
                </a:cxn>
                <a:cxn ang="0">
                  <a:pos x="94" y="31"/>
                </a:cxn>
                <a:cxn ang="0">
                  <a:pos x="89" y="0"/>
                </a:cxn>
                <a:cxn ang="0">
                  <a:pos x="31" y="14"/>
                </a:cxn>
              </a:cxnLst>
              <a:rect l="0" t="0" r="r" b="b"/>
              <a:pathLst>
                <a:path w="133" h="255">
                  <a:moveTo>
                    <a:pt x="31" y="14"/>
                  </a:moveTo>
                  <a:cubicBezTo>
                    <a:pt x="33" y="18"/>
                    <a:pt x="34" y="22"/>
                    <a:pt x="34" y="26"/>
                  </a:cubicBezTo>
                  <a:cubicBezTo>
                    <a:pt x="34" y="45"/>
                    <a:pt x="34" y="208"/>
                    <a:pt x="34" y="20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133" y="255"/>
                    <a:pt x="133" y="255"/>
                    <a:pt x="133" y="255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6" y="207"/>
                    <a:pt x="95" y="44"/>
                    <a:pt x="94" y="31"/>
                  </a:cubicBezTo>
                  <a:cubicBezTo>
                    <a:pt x="94" y="24"/>
                    <a:pt x="93" y="12"/>
                    <a:pt x="89" y="0"/>
                  </a:cubicBezTo>
                  <a:cubicBezTo>
                    <a:pt x="68" y="0"/>
                    <a:pt x="49" y="5"/>
                    <a:pt x="31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cs typeface="+mn-cs"/>
              </a:endParaRPr>
            </a:p>
          </p:txBody>
        </p:sp>
      </p:grpSp>
      <p:sp>
        <p:nvSpPr>
          <p:cNvPr id="12" name="bmkFldName"/>
          <p:cNvSpPr txBox="1"/>
          <p:nvPr userDrawn="1"/>
        </p:nvSpPr>
        <p:spPr>
          <a:xfrm>
            <a:off x="492125" y="3430588"/>
            <a:ext cx="6408738" cy="1539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da-DK" sz="1000" dirty="0">
                <a:cs typeface="+mn-cs"/>
              </a:rPr>
              <a:t> </a:t>
            </a:r>
            <a:endParaRPr lang="da-DK" sz="1000" dirty="0">
              <a:cs typeface="+mn-cs"/>
            </a:endParaRPr>
          </a:p>
        </p:txBody>
      </p:sp>
      <p:pic>
        <p:nvPicPr>
          <p:cNvPr id="13" name="Forsidegrafik201" descr="Aalborg Sygehus - Århus Universitetshospital_Forsidegrafik2_1030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00050" y="4086225"/>
            <a:ext cx="66309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0552" y="504407"/>
            <a:ext cx="6913563" cy="172878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redigere titeltypografi i masteren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93200" y="2320848"/>
            <a:ext cx="6309013" cy="1029391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redigere undertiteltypografien i masteren</a:t>
            </a:r>
          </a:p>
        </p:txBody>
      </p:sp>
      <p:sp>
        <p:nvSpPr>
          <p:cNvPr id="14" name="Rectangle 5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0" y="-6350"/>
            <a:ext cx="1619250" cy="215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5" name="Rectangle 6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484188" y="6632575"/>
            <a:ext cx="8178800" cy="217488"/>
          </a:xfrm>
        </p:spPr>
        <p:txBody>
          <a:bodyPr lIns="0" tIns="0" rIns="0" bIns="0"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smtClean="0"/>
              <a:t>Click to edit Master title style</a:t>
            </a:r>
            <a:endParaRPr lang="da-DK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err="1" smtClean="0"/>
              <a:t>Second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err="1" smtClean="0"/>
              <a:t>Third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err="1" smtClean="0"/>
              <a:t>Fifth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3E7CD-AAE1-4D8F-B45C-FA8DF1E6EA4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4406900"/>
            <a:ext cx="8178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188" y="2906713"/>
            <a:ext cx="81788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Click to edit Master text styles</a:t>
            </a:r>
            <a:endParaRPr lang="da-DK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13D6C-9497-41BE-9D0C-FB62440BD47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title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8" y="1646238"/>
            <a:ext cx="39600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err="1" smtClean="0"/>
              <a:t>Second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err="1" smtClean="0"/>
              <a:t>Third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err="1" smtClean="0"/>
              <a:t>Fifth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988" y="1646238"/>
            <a:ext cx="3960000" cy="4267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err="1" smtClean="0"/>
              <a:t>Second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err="1" smtClean="0"/>
              <a:t>Third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err="1" smtClean="0"/>
              <a:t>Fifth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0D032-0962-4124-BE84-9E0A6067A66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88" y="224644"/>
            <a:ext cx="8178800" cy="1080281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396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  <a:endParaRPr lang="da-DK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3960000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2988" y="1646238"/>
            <a:ext cx="396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  <a:endParaRPr lang="da-DK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2988" y="2286000"/>
            <a:ext cx="3960000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D716-B30A-48E0-BF38-C0C2FE5C189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515CA-2D7F-49CE-A964-69238CEA7ED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BD633-91C0-4069-AAEE-458D59B7B2D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a-DK"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9144000" cy="233363"/>
          </a:xfrm>
          <a:prstGeom prst="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a-DK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6315075"/>
            <a:ext cx="9144000" cy="542925"/>
          </a:xfrm>
          <a:prstGeom prst="rect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b"/>
          <a:lstStyle/>
          <a:p>
            <a:pPr>
              <a:defRPr/>
            </a:pPr>
            <a:endParaRPr lang="da-DK">
              <a:cs typeface="+mn-cs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239713"/>
            <a:ext cx="8178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4188" y="1646238"/>
            <a:ext cx="8178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4188" y="5949950"/>
            <a:ext cx="8178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-3175"/>
            <a:ext cx="1619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2838" y="-3175"/>
            <a:ext cx="4111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2000" tIns="0" rIns="72000" bIns="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EE5FAEF0-0E82-453E-8771-13B70D81B87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pic>
        <p:nvPicPr>
          <p:cNvPr id="1034" name="Undersidegrafik01" descr="Aalborg Sygehus - Århus Universitetshospital_Undersidegrafik_1030.wmf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442913" y="6350000"/>
            <a:ext cx="4014787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Undersidegrafik201" descr="Region Nordjylland_Undersidegrafik2_1030.wmf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7210425" y="6405563"/>
            <a:ext cx="18145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000">
          <a:solidFill>
            <a:schemeClr val="tx1"/>
          </a:solidFill>
          <a:latin typeface="+mn-lt"/>
          <a:cs typeface="Arial" charset="0"/>
        </a:defRPr>
      </a:lvl2pPr>
      <a:lvl3pPr marL="895350" indent="-174625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>
          <a:solidFill>
            <a:schemeClr val="tx1"/>
          </a:solidFill>
          <a:latin typeface="+mn-lt"/>
          <a:cs typeface="Arial" charset="0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1400">
          <a:solidFill>
            <a:schemeClr val="tx1"/>
          </a:solidFill>
          <a:latin typeface="+mn-lt"/>
          <a:cs typeface="Arial" charset="0"/>
        </a:defRPr>
      </a:lvl4pPr>
      <a:lvl5pPr marL="1619250" indent="-180975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  <a:cs typeface="Arial" charset="0"/>
        </a:defRPr>
      </a:lvl5pPr>
      <a:lvl6pPr marL="2076450" indent="-180975" algn="l" rtl="0" fontAlgn="base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6pPr>
      <a:lvl7pPr marL="2533650" indent="-180975" algn="l" rtl="0" fontAlgn="base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7pPr>
      <a:lvl8pPr marL="2990850" indent="-180975" algn="l" rtl="0" fontAlgn="base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8pPr>
      <a:lvl9pPr marL="3448050" indent="-180975" algn="l" rtl="0" fontAlgn="base">
        <a:spcBef>
          <a:spcPct val="20000"/>
        </a:spcBef>
        <a:spcAft>
          <a:spcPct val="0"/>
        </a:spcAft>
        <a:buSzPct val="70000"/>
        <a:buChar char="•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q=kreativitet&amp;um=1&amp;hl=da&amp;sa=N&amp;rls=com.microsoft:da:IE-SearchBox&amp;biw=1680&amp;bih=848&amp;tbm=isch&amp;tbnid=j5GcjnYn8_OXyM:&amp;imgrefurl=http://www.keywordpictures.com/keyword/kreativitet/&amp;docid=k-NTT0z2QCfNfM&amp;imgurl=http://www.commu.dk/uploads/tx_templavoila/forside.gif&amp;w=359&amp;h=491&amp;ei=8Hh2UIebAsbctAaM7IE4&amp;zoom=1&amp;iact=hc&amp;dur=328&amp;sig=101990572512157917417&amp;page=2&amp;tbnh=162&amp;tbnw=123&amp;start=32&amp;ndsp=38&amp;ved=1t:429,r:23,s:32,i:247&amp;tx=80&amp;ty=139&amp;vpx=184&amp;vpy=252&amp;hovh=263&amp;hovw=192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f.aalborguh.rn.d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hyperlink" Target="http://www.aalborgsygehus.rn.d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hyperlink" Target="https://itunes.apple.com/dk/app/vejledning/id775759985?l=da&amp;mt=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wmf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uf.aalborguh.rn.dk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lnSpc>
                <a:spcPts val="2800"/>
              </a:lnSpc>
            </a:pPr>
            <a:r>
              <a:rPr lang="da-DK" altLang="da-DK" sz="3200" smtClean="0">
                <a:latin typeface="Corbel" pitchFamily="34" charset="0"/>
              </a:rPr>
              <a:t>FACULTY DEVELOPMENT på HOSPITALSNIVEAU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075" y="3621088"/>
            <a:ext cx="6400800" cy="2400300"/>
          </a:xfrm>
        </p:spPr>
        <p:txBody>
          <a:bodyPr/>
          <a:lstStyle/>
          <a:p>
            <a:pPr eaLnBrk="1" hangingPunct="1"/>
            <a:r>
              <a:rPr lang="da-DK" altLang="da-DK" smtClean="0">
                <a:latin typeface="Corbel" pitchFamily="34" charset="0"/>
              </a:rPr>
              <a:t>Uddannelseskoordinerende overlæge Susanne Nøhr, </a:t>
            </a:r>
          </a:p>
          <a:p>
            <a:pPr eaLnBrk="1" hangingPunct="1"/>
            <a:r>
              <a:rPr lang="da-DK" altLang="da-DK" smtClean="0">
                <a:latin typeface="Corbel" pitchFamily="34" charset="0"/>
              </a:rPr>
              <a:t>PKL, PHD, MLP, Aalborg Universitetshospital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Specialeniveau og individuelt niveau</a:t>
            </a:r>
            <a:br>
              <a:rPr lang="da-DK" smtClean="0"/>
            </a:br>
            <a:endParaRPr lang="da-DK" smtClean="0"/>
          </a:p>
        </p:txBody>
      </p:sp>
      <p:sp>
        <p:nvSpPr>
          <p:cNvPr id="29698" name="Pladsholder til indhold 2"/>
          <p:cNvSpPr>
            <a:spLocks noGrp="1"/>
          </p:cNvSpPr>
          <p:nvPr>
            <p:ph idx="1"/>
          </p:nvPr>
        </p:nvSpPr>
        <p:spPr>
          <a:xfrm>
            <a:off x="431800" y="1285875"/>
            <a:ext cx="8178800" cy="4267200"/>
          </a:xfrm>
        </p:spPr>
        <p:txBody>
          <a:bodyPr/>
          <a:lstStyle/>
          <a:p>
            <a:pPr eaLnBrk="1" hangingPunct="1"/>
            <a:r>
              <a:rPr lang="da-DK" smtClean="0"/>
              <a:t>Specialeniveau</a:t>
            </a:r>
          </a:p>
          <a:p>
            <a:pPr lvl="1" eaLnBrk="1" hangingPunct="1"/>
            <a:r>
              <a:rPr lang="da-DK" smtClean="0"/>
              <a:t>Ledelser  - benchmark af uddannelsen</a:t>
            </a:r>
          </a:p>
          <a:p>
            <a:pPr lvl="1" eaLnBrk="1" hangingPunct="1"/>
            <a:r>
              <a:rPr lang="da-DK" smtClean="0"/>
              <a:t>Formelle uddannelsespersoner UAO + UKYL</a:t>
            </a:r>
          </a:p>
          <a:p>
            <a:pPr lvl="2" eaLnBrk="1" hangingPunct="1"/>
            <a:r>
              <a:rPr lang="da-DK" smtClean="0"/>
              <a:t>Velkomst til netværk og info om funktion/postgraduat uddannelse</a:t>
            </a:r>
          </a:p>
          <a:p>
            <a:pPr lvl="2" eaLnBrk="1" hangingPunct="1"/>
            <a:r>
              <a:rPr lang="da-DK" smtClean="0"/>
              <a:t>Funktionsbeskrivelser + regionale aftaler  </a:t>
            </a:r>
          </a:p>
          <a:p>
            <a:pPr lvl="2" eaLnBrk="1" hangingPunct="1"/>
            <a:r>
              <a:rPr lang="da-DK" smtClean="0"/>
              <a:t>Formel kvalifikation af UAO + UKYL + Vejledere + 360 feedback facilitatorer</a:t>
            </a:r>
          </a:p>
          <a:p>
            <a:pPr lvl="3" eaLnBrk="1" hangingPunct="1"/>
            <a:r>
              <a:rPr lang="da-DK" smtClean="0"/>
              <a:t>UKYL introduktions kursus - afholdes ½ årligt på Aalborg Universitetshospital</a:t>
            </a:r>
          </a:p>
          <a:p>
            <a:pPr lvl="2" eaLnBrk="1" hangingPunct="1"/>
            <a:r>
              <a:rPr lang="da-DK" smtClean="0"/>
              <a:t>Temadage og mulighed for deltagelse i medicinsk pædagogiske kongresser (AMEE, DSMU)</a:t>
            </a:r>
          </a:p>
          <a:p>
            <a:pPr eaLnBrk="1" hangingPunct="1"/>
            <a:r>
              <a:rPr lang="da-DK" smtClean="0"/>
              <a:t>Individniveau</a:t>
            </a:r>
          </a:p>
          <a:p>
            <a:pPr lvl="1" eaLnBrk="1" hangingPunct="1"/>
            <a:r>
              <a:rPr lang="da-DK" smtClean="0"/>
              <a:t>Alle – både ledere, uddannelsesgivere og uddannelsestagere</a:t>
            </a:r>
          </a:p>
          <a:p>
            <a:pPr lvl="2" eaLnBrk="1" hangingPunct="1"/>
            <a:r>
              <a:rPr lang="da-DK" smtClean="0"/>
              <a:t>Hjemmesiden LUF + Nyheder + Uddannelsesnyt + Introduktion/skriftlig information til nyansatte + Eftermiddagsmøder</a:t>
            </a:r>
          </a:p>
          <a:p>
            <a:pPr eaLnBrk="1" hangingPunct="1"/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" y="1125538"/>
            <a:ext cx="778986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-26988"/>
            <a:ext cx="8229600" cy="1081088"/>
          </a:xfrm>
        </p:spPr>
        <p:txBody>
          <a:bodyPr/>
          <a:lstStyle/>
          <a:p>
            <a:pPr eaLnBrk="1" hangingPunct="1"/>
            <a:r>
              <a:rPr lang="da-DK" smtClean="0"/>
              <a:t>Temamøder om uddannelse</a:t>
            </a:r>
          </a:p>
        </p:txBody>
      </p:sp>
      <p:pic>
        <p:nvPicPr>
          <p:cNvPr id="31747" name="Picture 5" descr="PeterBasti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5913" y="2319338"/>
            <a:ext cx="4191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 descr="CAPYTLEXCA201D68CA6CR2AACA5I4H54CAEJRYJ7CAM9TCYOCAL8G532CA21Y05ICADAKEK6CAGMMJH3CAVK18UCCAJ7ELWICA3T4RX3CAHRTTU4CABO23GYCAN2JHYRCA2RETGWCAM65JZNCAHGYH6D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4005263"/>
            <a:ext cx="14049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 descr="kjeld-frede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1650" y="2276475"/>
            <a:ext cx="1333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8400" y="4292600"/>
            <a:ext cx="1152525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rg_hi" descr="ANd9GcRr-uQgr5i2yKDWm5LWX7EMrWRtfzprZgvbI-p_3bkXEyM42NK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9338" y="4292600"/>
            <a:ext cx="1127125" cy="136842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31752" name="Picture 2" descr="thomas_ryberg-150x15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7900" y="3068638"/>
            <a:ext cx="12192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7" descr="ML_face_08-1-sto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8313" y="4005263"/>
            <a:ext cx="228123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4" descr="ANd9GcSjmR6d4ADhRuq7-91u1bY9QwLLWyJV7lK-Gi1krJd2Xbaldhlk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35150" y="2492375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il_fi" descr="Sociale-medi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59113" y="3068638"/>
            <a:ext cx="1771650" cy="1209675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31756" name="Billede 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011863" y="4292600"/>
            <a:ext cx="9286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>Temamøde for uddannelsesansvarlige</a:t>
            </a:r>
            <a:br>
              <a:rPr lang="da-DK" smtClean="0"/>
            </a:br>
            <a:r>
              <a:rPr lang="da-DK" smtClean="0"/>
              <a:t>Februar 2016</a:t>
            </a:r>
            <a:endParaRPr lang="da-DK" b="0" smtClean="0"/>
          </a:p>
        </p:txBody>
      </p:sp>
      <p:pic>
        <p:nvPicPr>
          <p:cNvPr id="33794" name="Picture 2" descr="2014-10-28-brasiliansk-bes_gende-var-begejstret-for-robotter_Item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713" y="3259138"/>
            <a:ext cx="5221287" cy="236537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3795" name="Rektangel 4"/>
          <p:cNvSpPr>
            <a:spLocks noChangeArrowheads="1"/>
          </p:cNvSpPr>
          <p:nvPr/>
        </p:nvSpPr>
        <p:spPr bwMode="auto">
          <a:xfrm>
            <a:off x="4392613" y="1530350"/>
            <a:ext cx="457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”</a:t>
            </a:r>
            <a:r>
              <a:rPr lang="da-DK" sz="2000"/>
              <a:t>Mellem begejstring og belastning. Styrk en robust arbejdspladskultur”</a:t>
            </a:r>
          </a:p>
        </p:txBody>
      </p:sp>
      <p:sp>
        <p:nvSpPr>
          <p:cNvPr id="33796" name="Rektangel 6"/>
          <p:cNvSpPr>
            <a:spLocks noChangeArrowheads="1"/>
          </p:cNvSpPr>
          <p:nvPr/>
        </p:nvSpPr>
        <p:spPr bwMode="auto">
          <a:xfrm>
            <a:off x="323850" y="1773238"/>
            <a:ext cx="3708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a-DK" sz="2000" b="0"/>
              <a:t>Mødeform = ½ temadag</a:t>
            </a:r>
          </a:p>
          <a:p>
            <a:pPr marL="800100" lvl="1" indent="-342900">
              <a:buFont typeface="Arial" charset="0"/>
              <a:buChar char="•"/>
            </a:pPr>
            <a:r>
              <a:rPr lang="da-DK" sz="2000" b="0"/>
              <a:t>Fælles frokost</a:t>
            </a:r>
          </a:p>
          <a:p>
            <a:pPr marL="800100" lvl="1" indent="-342900">
              <a:buFont typeface="Arial" charset="0"/>
              <a:buChar char="•"/>
            </a:pPr>
            <a:r>
              <a:rPr lang="da-DK" sz="2000" b="0"/>
              <a:t>Oplæg</a:t>
            </a:r>
          </a:p>
          <a:p>
            <a:pPr marL="800100" lvl="1" indent="-342900">
              <a:buFont typeface="Arial" charset="0"/>
              <a:buChar char="•"/>
            </a:pPr>
            <a:r>
              <a:rPr lang="da-DK" sz="2000" b="0"/>
              <a:t>Videndeling, diskussion, afledte initiativer</a:t>
            </a:r>
          </a:p>
          <a:p>
            <a:pPr marL="342900" indent="-342900">
              <a:buFont typeface="Arial" charset="0"/>
              <a:buChar char="•"/>
            </a:pPr>
            <a:endParaRPr lang="da-DK" sz="2000" b="0"/>
          </a:p>
          <a:p>
            <a:pPr marL="342900" indent="-342900">
              <a:buFont typeface="Arial" charset="0"/>
              <a:buChar char="•"/>
            </a:pPr>
            <a:r>
              <a:rPr lang="da-DK" sz="2000" b="0"/>
              <a:t>Hvordan kan aktuelle emne omsættes til praksis?</a:t>
            </a:r>
          </a:p>
          <a:p>
            <a:pPr marL="342900" indent="-342900">
              <a:buFont typeface="Arial" charset="0"/>
              <a:buChar char="•"/>
            </a:pPr>
            <a:r>
              <a:rPr lang="da-DK" sz="2000" b="0"/>
              <a:t>Hvordan kan der ske udvikling af uddannelsesmiljøerne?</a:t>
            </a:r>
          </a:p>
          <a:p>
            <a:pPr marL="342900" indent="-342900">
              <a:buFont typeface="Arial" charset="0"/>
              <a:buChar char="•"/>
            </a:pPr>
            <a:endParaRPr lang="da-DK" sz="2000" b="0"/>
          </a:p>
          <a:p>
            <a:pPr marL="342900" indent="-342900">
              <a:buFont typeface="Arial" charset="0"/>
              <a:buChar char="•"/>
            </a:pPr>
            <a:r>
              <a:rPr lang="da-DK" sz="2000" b="0"/>
              <a:t>Hvordan kan du støtte de yngste læger?</a:t>
            </a:r>
          </a:p>
          <a:p>
            <a:pPr marL="342900" indent="-342900">
              <a:buFont typeface="Arial" charset="0"/>
              <a:buChar char="•"/>
            </a:pPr>
            <a:endParaRPr lang="da-DK" sz="20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2800" smtClean="0"/>
              <a:t>LUF </a:t>
            </a:r>
            <a:r>
              <a:rPr lang="da-DK" sz="1400" smtClean="0"/>
              <a:t>Hjemmesiden for lægers uddannelse</a:t>
            </a:r>
            <a:br>
              <a:rPr lang="da-DK" sz="1400" smtClean="0"/>
            </a:br>
            <a:r>
              <a:rPr lang="da-DK" sz="1400" smtClean="0">
                <a:hlinkClick r:id="rId3"/>
              </a:rPr>
              <a:t>www.luf.aalborguh.rn.dk</a:t>
            </a:r>
            <a:r>
              <a:rPr lang="da-DK" sz="1400" smtClean="0"/>
              <a:t> </a:t>
            </a:r>
            <a:r>
              <a:rPr lang="da-DK" sz="1400" smtClean="0">
                <a:hlinkClick r:id="rId4"/>
              </a:rPr>
              <a:t> </a:t>
            </a:r>
            <a:endParaRPr lang="da-DK" sz="1000" smtClean="0"/>
          </a:p>
        </p:txBody>
      </p:sp>
      <p:pic>
        <p:nvPicPr>
          <p:cNvPr id="35842" name="Billede 1"/>
          <p:cNvPicPr>
            <a:picLocks noChangeAspect="1"/>
          </p:cNvPicPr>
          <p:nvPr/>
        </p:nvPicPr>
        <p:blipFill>
          <a:blip r:embed="rId5"/>
          <a:srcRect b="4251"/>
          <a:stretch>
            <a:fillRect/>
          </a:stretch>
        </p:blipFill>
        <p:spPr bwMode="auto">
          <a:xfrm>
            <a:off x="604838" y="1449388"/>
            <a:ext cx="80010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>Faculty development  &amp; Vejledning</a:t>
            </a:r>
          </a:p>
        </p:txBody>
      </p:sp>
      <p:sp>
        <p:nvSpPr>
          <p:cNvPr id="37890" name="Pladsholder til indhold 2"/>
          <p:cNvSpPr>
            <a:spLocks noGrp="1"/>
          </p:cNvSpPr>
          <p:nvPr>
            <p:ph sz="half" idx="1"/>
          </p:nvPr>
        </p:nvSpPr>
        <p:spPr>
          <a:xfrm>
            <a:off x="484188" y="1646238"/>
            <a:ext cx="3959225" cy="4267200"/>
          </a:xfrm>
        </p:spPr>
        <p:txBody>
          <a:bodyPr/>
          <a:lstStyle/>
          <a:p>
            <a:pPr eaLnBrk="1" hangingPunct="1"/>
            <a:r>
              <a:rPr lang="da-DK" smtClean="0"/>
              <a:t>Funktionsbeskrivelser for vejledere</a:t>
            </a:r>
          </a:p>
          <a:p>
            <a:pPr eaLnBrk="1" hangingPunct="1"/>
            <a:r>
              <a:rPr lang="da-DK" smtClean="0"/>
              <a:t>Vejledning -  beskrivelse fx i forhold til lægerollerne</a:t>
            </a:r>
          </a:p>
          <a:p>
            <a:pPr eaLnBrk="1" hangingPunct="1"/>
            <a:r>
              <a:rPr lang="da-DK" smtClean="0"/>
              <a:t>Skabeloner for intro-, justerings- og slutsamtaler</a:t>
            </a:r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VejledningsApp.</a:t>
            </a:r>
          </a:p>
          <a:p>
            <a:pPr eaLnBrk="1" hangingPunct="1"/>
            <a:r>
              <a:rPr lang="da-DK" smtClean="0"/>
              <a:t>Karrierevejledning</a:t>
            </a:r>
          </a:p>
          <a:p>
            <a:pPr eaLnBrk="1" hangingPunct="1"/>
            <a:r>
              <a:rPr lang="da-DK" smtClean="0"/>
              <a:t>Logbog.net</a:t>
            </a:r>
          </a:p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59450" y="3897313"/>
            <a:ext cx="3122613" cy="2279650"/>
          </a:xfrm>
          <a:ln>
            <a:solidFill>
              <a:schemeClr val="tx1"/>
            </a:solidFill>
          </a:ln>
        </p:spPr>
      </p:pic>
      <p:pic>
        <p:nvPicPr>
          <p:cNvPr id="37892" name="Billede 34" descr="Vejledni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9925" y="1881188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6213" y="1520825"/>
            <a:ext cx="1836737" cy="261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7700" y="441325"/>
            <a:ext cx="8229600" cy="504825"/>
          </a:xfrm>
        </p:spPr>
        <p:txBody>
          <a:bodyPr/>
          <a:lstStyle/>
          <a:p>
            <a:pPr eaLnBrk="1" hangingPunct="1"/>
            <a:r>
              <a:rPr lang="da-DK" smtClean="0"/>
              <a:t>Nyhedsbrev om postgraduat uddannelse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8" y="981075"/>
            <a:ext cx="3765550" cy="53022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675" y="981075"/>
            <a:ext cx="3767138" cy="53022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Billed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68413"/>
            <a:ext cx="3970338" cy="55895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986" name="Billed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268413"/>
            <a:ext cx="3911600" cy="55070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1987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Information om postgraduat uddannelse</a:t>
            </a:r>
            <a:br>
              <a:rPr lang="en-GB" smtClean="0"/>
            </a:br>
            <a:r>
              <a:rPr lang="en-GB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319088"/>
            <a:ext cx="8178800" cy="1057275"/>
          </a:xfrm>
        </p:spPr>
        <p:txBody>
          <a:bodyPr/>
          <a:lstStyle/>
          <a:p>
            <a:pPr eaLnBrk="1" hangingPunct="1"/>
            <a:r>
              <a:rPr lang="da-DK" sz="2000" smtClean="0"/>
              <a:t/>
            </a:r>
            <a:br>
              <a:rPr lang="da-DK" sz="2000" smtClean="0"/>
            </a:b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>3-timersmøderne</a:t>
            </a:r>
            <a:r>
              <a:rPr lang="da-DK" sz="2000" smtClean="0"/>
              <a:t> </a:t>
            </a:r>
            <a:br>
              <a:rPr lang="da-DK" sz="2000" smtClean="0"/>
            </a:br>
            <a:r>
              <a:rPr lang="da-DK" sz="2000" smtClean="0"/>
              <a:t> Innovation på uddannelsesområdet</a:t>
            </a:r>
            <a:br>
              <a:rPr lang="da-DK" sz="2000" smtClean="0"/>
            </a:br>
            <a:r>
              <a:rPr lang="da-DK" sz="2000" smtClean="0"/>
              <a:t> </a:t>
            </a:r>
          </a:p>
        </p:txBody>
      </p:sp>
      <p:pic>
        <p:nvPicPr>
          <p:cNvPr id="44034" name="Picture 3" descr="UFL-04-08-0186 figu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66850"/>
            <a:ext cx="91440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258888" y="1724025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1600">
                <a:solidFill>
                  <a:srgbClr val="449BA2"/>
                </a:solidFill>
              </a:rPr>
              <a:t>Initiativ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916238" y="3025775"/>
            <a:ext cx="24479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endParaRPr lang="da-DK" sz="1000">
              <a:solidFill>
                <a:srgbClr val="449BA2"/>
              </a:solidFill>
            </a:endParaRPr>
          </a:p>
          <a:p>
            <a:pPr>
              <a:spcBef>
                <a:spcPct val="30000"/>
              </a:spcBef>
            </a:pPr>
            <a:r>
              <a:rPr lang="da-DK" sz="1600">
                <a:solidFill>
                  <a:srgbClr val="449BA2"/>
                </a:solidFill>
              </a:rPr>
              <a:t>* Konkrete uddannelsesinitiativer + dialog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2197100" y="28527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>
                <a:solidFill>
                  <a:srgbClr val="449BA2"/>
                </a:solidFill>
              </a:rPr>
              <a:t>*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6661150" y="1773238"/>
            <a:ext cx="22320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1600">
                <a:solidFill>
                  <a:srgbClr val="449BA2"/>
                </a:solidFill>
              </a:rPr>
              <a:t>Konkrete uddannelsesinitiativer + dialog</a:t>
            </a: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5435600" y="2997200"/>
            <a:ext cx="151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solidFill>
                  <a:srgbClr val="449BA2"/>
                </a:solidFill>
              </a:rPr>
              <a:t>Årlig rapport</a:t>
            </a:r>
          </a:p>
        </p:txBody>
      </p:sp>
      <p:sp>
        <p:nvSpPr>
          <p:cNvPr id="44040" name="Text Box 9"/>
          <p:cNvSpPr txBox="1">
            <a:spLocks noChangeArrowheads="1"/>
          </p:cNvSpPr>
          <p:nvPr/>
        </p:nvSpPr>
        <p:spPr bwMode="auto">
          <a:xfrm>
            <a:off x="6516688" y="5322888"/>
            <a:ext cx="2303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solidFill>
                  <a:srgbClr val="449BA2"/>
                </a:solidFill>
              </a:rPr>
              <a:t>3-timersmødet</a:t>
            </a:r>
          </a:p>
        </p:txBody>
      </p:sp>
      <p:sp>
        <p:nvSpPr>
          <p:cNvPr id="44041" name="Text Box 10"/>
          <p:cNvSpPr txBox="1">
            <a:spLocks noChangeArrowheads="1"/>
          </p:cNvSpPr>
          <p:nvPr/>
        </p:nvSpPr>
        <p:spPr bwMode="auto">
          <a:xfrm>
            <a:off x="6084888" y="6092825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449BA2"/>
                </a:solidFill>
              </a:rPr>
              <a:t>Vision</a:t>
            </a:r>
          </a:p>
        </p:txBody>
      </p:sp>
      <p:sp>
        <p:nvSpPr>
          <p:cNvPr id="44042" name="Text Box 11"/>
          <p:cNvSpPr txBox="1">
            <a:spLocks noChangeArrowheads="1"/>
          </p:cNvSpPr>
          <p:nvPr/>
        </p:nvSpPr>
        <p:spPr bwMode="auto">
          <a:xfrm>
            <a:off x="2555875" y="5516563"/>
            <a:ext cx="1439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449BA2"/>
                </a:solidFill>
              </a:rPr>
              <a:t>Facilitering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3-timersrapporter</a:t>
            </a:r>
          </a:p>
        </p:txBody>
      </p:sp>
      <p:pic>
        <p:nvPicPr>
          <p:cNvPr id="4608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40313" y="512763"/>
            <a:ext cx="3959225" cy="3949700"/>
          </a:xfrm>
          <a:ln>
            <a:solidFill>
              <a:schemeClr val="tx1"/>
            </a:solidFill>
          </a:ln>
        </p:spPr>
      </p:pic>
      <p:sp>
        <p:nvSpPr>
          <p:cNvPr id="46083" name="Pladsholder til indhold 8"/>
          <p:cNvSpPr>
            <a:spLocks noGrp="1"/>
          </p:cNvSpPr>
          <p:nvPr>
            <p:ph sz="half" idx="2"/>
          </p:nvPr>
        </p:nvSpPr>
        <p:spPr>
          <a:xfrm>
            <a:off x="250825" y="1646238"/>
            <a:ext cx="3925888" cy="4267200"/>
          </a:xfrm>
        </p:spPr>
        <p:txBody>
          <a:bodyPr/>
          <a:lstStyle/>
          <a:p>
            <a:pPr eaLnBrk="1" hangingPunct="1"/>
            <a:r>
              <a:rPr lang="da-DK" smtClean="0"/>
              <a:t>Årlig rapport </a:t>
            </a:r>
          </a:p>
          <a:p>
            <a:pPr eaLnBrk="1" hangingPunct="1"/>
            <a:r>
              <a:rPr lang="da-DK" smtClean="0"/>
              <a:t>Videndeling</a:t>
            </a:r>
          </a:p>
          <a:p>
            <a:pPr eaLnBrk="1" hangingPunct="1"/>
            <a:r>
              <a:rPr lang="da-DK" smtClean="0"/>
              <a:t>Tematisering</a:t>
            </a:r>
          </a:p>
          <a:p>
            <a:pPr eaLnBrk="1" hangingPunct="1"/>
            <a:r>
              <a:rPr lang="da-DK" smtClean="0"/>
              <a:t>Temperaturmåling</a:t>
            </a:r>
          </a:p>
          <a:p>
            <a:pPr eaLnBrk="1" hangingPunct="1"/>
            <a:r>
              <a:rPr lang="da-DK" smtClean="0"/>
              <a:t>Termostat</a:t>
            </a:r>
          </a:p>
          <a:p>
            <a:pPr eaLnBrk="1" hangingPunct="1">
              <a:buFontTx/>
              <a:buNone/>
            </a:pPr>
            <a:r>
              <a:rPr lang="da-DK" smtClean="0"/>
              <a:t> </a:t>
            </a:r>
          </a:p>
          <a:p>
            <a:pPr eaLnBrk="1" hangingPunct="1"/>
            <a:r>
              <a:rPr lang="da-DK" smtClean="0"/>
              <a:t>Innovation af uddannelsesmiljøerne</a:t>
            </a:r>
          </a:p>
          <a:p>
            <a:pPr eaLnBrk="1" hangingPunct="1"/>
            <a:r>
              <a:rPr lang="da-DK" smtClean="0"/>
              <a:t>Faculty development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752850"/>
            <a:ext cx="2381250" cy="238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2097088"/>
            <a:ext cx="2124075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56438" y="4257675"/>
            <a:ext cx="1946275" cy="1943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92162"/>
          </a:xfrm>
        </p:spPr>
        <p:txBody>
          <a:bodyPr/>
          <a:lstStyle/>
          <a:p>
            <a:pPr eaLnBrk="1" hangingPunct="1"/>
            <a:r>
              <a:rPr lang="da-DK" altLang="da-DK" sz="2800" smtClean="0"/>
              <a:t>Succeskriterier</a:t>
            </a:r>
            <a:br>
              <a:rPr lang="da-DK" altLang="da-DK" sz="2800" smtClean="0"/>
            </a:br>
            <a:r>
              <a:rPr lang="da-DK" altLang="da-DK" sz="1200" smtClean="0"/>
              <a:t>Afholdt siden 2002  - ca. 2/3 af uddannelsesinitiativerne bliver implementeret</a:t>
            </a:r>
            <a:endParaRPr lang="da-DK" altLang="da-DK" smtClean="0"/>
          </a:p>
        </p:txBody>
      </p:sp>
      <p:pic>
        <p:nvPicPr>
          <p:cNvPr id="48130" name="Billed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89025"/>
            <a:ext cx="8291512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9813" y="4179888"/>
            <a:ext cx="2520950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/>
            </a:r>
            <a:br>
              <a:rPr lang="da-DK" smtClean="0"/>
            </a:br>
            <a:endParaRPr lang="da-DK" smtClean="0"/>
          </a:p>
        </p:txBody>
      </p:sp>
      <p:pic>
        <p:nvPicPr>
          <p:cNvPr id="13315" name="Pladsholder til indhold 5" descr="3-timersmødet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rcRect l="14458"/>
          <a:stretch>
            <a:fillRect/>
          </a:stretch>
        </p:blipFill>
        <p:spPr>
          <a:xfrm>
            <a:off x="5111750" y="4667250"/>
            <a:ext cx="1703388" cy="1493838"/>
          </a:xfrm>
        </p:spPr>
      </p:pic>
      <p:pic>
        <p:nvPicPr>
          <p:cNvPr id="13316" name="Billede 8" descr="godbedrebeds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9163" y="314325"/>
            <a:ext cx="165576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Billede 1" descr="Specialevalgsdag_FB-Event_2015-04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60350"/>
            <a:ext cx="50387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Billede 16" descr="20150618lho520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238" y="2420938"/>
            <a:ext cx="42481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ktangel 17"/>
          <p:cNvSpPr>
            <a:spLocks noChangeArrowheads="1"/>
          </p:cNvSpPr>
          <p:nvPr/>
        </p:nvSpPr>
        <p:spPr bwMode="auto">
          <a:xfrm>
            <a:off x="576263" y="3933825"/>
            <a:ext cx="3121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da-DK" sz="1800"/>
              <a:t>Lægen på den rette hylde?</a:t>
            </a:r>
          </a:p>
          <a:p>
            <a:pPr>
              <a:buFont typeface="Arial" charset="0"/>
              <a:buNone/>
            </a:pPr>
            <a:r>
              <a:rPr lang="da-DK"/>
              <a:t>Karriereværket</a:t>
            </a:r>
          </a:p>
        </p:txBody>
      </p:sp>
      <p:sp>
        <p:nvSpPr>
          <p:cNvPr id="13320" name="Tekstboks 18"/>
          <p:cNvSpPr txBox="1">
            <a:spLocks noChangeArrowheads="1"/>
          </p:cNvSpPr>
          <p:nvPr/>
        </p:nvSpPr>
        <p:spPr bwMode="auto">
          <a:xfrm>
            <a:off x="4967288" y="3651250"/>
            <a:ext cx="41767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”3-timersrapporten 2013”</a:t>
            </a:r>
          </a:p>
        </p:txBody>
      </p:sp>
      <p:sp>
        <p:nvSpPr>
          <p:cNvPr id="13321" name="Tekstfelt 2"/>
          <p:cNvSpPr txBox="1">
            <a:spLocks noChangeArrowheads="1"/>
          </p:cNvSpPr>
          <p:nvPr/>
        </p:nvSpPr>
        <p:spPr bwMode="auto">
          <a:xfrm>
            <a:off x="5491163" y="3529013"/>
            <a:ext cx="28082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200" b="0">
                <a:cs typeface="Times New Roman" pitchFamily="18" charset="0"/>
              </a:rPr>
              <a:t>Ugeskr Læger 2015; 177/19:1823-25</a:t>
            </a:r>
            <a:endParaRPr lang="da-DK" sz="1200"/>
          </a:p>
        </p:txBody>
      </p:sp>
      <p:pic>
        <p:nvPicPr>
          <p:cNvPr id="13322" name="Billed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14975" y="268288"/>
            <a:ext cx="16224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Billede 4"/>
          <p:cNvPicPr>
            <a:picLocks noChangeAspect="1"/>
          </p:cNvPicPr>
          <p:nvPr/>
        </p:nvPicPr>
        <p:blipFill>
          <a:blip r:embed="rId9"/>
          <a:srcRect b="39972"/>
          <a:stretch>
            <a:fillRect/>
          </a:stretch>
        </p:blipFill>
        <p:spPr bwMode="auto">
          <a:xfrm>
            <a:off x="587375" y="4797425"/>
            <a:ext cx="26987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kstfelt 7"/>
          <p:cNvSpPr txBox="1">
            <a:spLocks noChangeArrowheads="1"/>
          </p:cNvSpPr>
          <p:nvPr/>
        </p:nvSpPr>
        <p:spPr bwMode="auto">
          <a:xfrm>
            <a:off x="5462588" y="2620963"/>
            <a:ext cx="33575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/>
              <a:t>DSMU </a:t>
            </a:r>
          </a:p>
          <a:p>
            <a:r>
              <a:rPr lang="da-DK" sz="1200"/>
              <a:t>Masterclass om feedback 5/11 Odense</a:t>
            </a:r>
          </a:p>
          <a:p>
            <a:r>
              <a:rPr lang="da-DK" sz="1200"/>
              <a:t>Workshop om vejledning 14/12 Kbh.</a:t>
            </a:r>
          </a:p>
        </p:txBody>
      </p:sp>
      <p:sp>
        <p:nvSpPr>
          <p:cNvPr id="13325" name="Tekstfelt 9"/>
          <p:cNvSpPr txBox="1">
            <a:spLocks noChangeArrowheads="1"/>
          </p:cNvSpPr>
          <p:nvPr/>
        </p:nvSpPr>
        <p:spPr bwMode="auto">
          <a:xfrm>
            <a:off x="587375" y="4802188"/>
            <a:ext cx="2706688" cy="28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200"/>
              <a:t>Temamøde for UAO + UKYL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649288"/>
          </a:xfrm>
        </p:spPr>
        <p:txBody>
          <a:bodyPr/>
          <a:lstStyle/>
          <a:p>
            <a:pPr eaLnBrk="1" hangingPunct="1"/>
            <a:r>
              <a:rPr lang="da-DK" smtClean="0"/>
              <a:t>Baggrund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142038" y="1592263"/>
            <a:ext cx="2752725" cy="3744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5716" tIns="47859" rIns="95716" bIns="47859"/>
          <a:lstStyle/>
          <a:p>
            <a:pPr defTabSz="957263">
              <a:spcBef>
                <a:spcPct val="20000"/>
              </a:spcBef>
              <a:tabLst>
                <a:tab pos="185738" algn="l"/>
              </a:tabLst>
              <a:defRPr/>
            </a:pPr>
            <a:r>
              <a:rPr lang="en-GB" sz="1800" kern="0" dirty="0">
                <a:latin typeface="Corbel"/>
                <a:ea typeface="Corbel" pitchFamily="34" charset="0"/>
                <a:cs typeface="Corbel"/>
              </a:rPr>
              <a:t>The following questions addressing the roles as scholar and manager are evaluated poorly by junior doctors in training:</a:t>
            </a:r>
          </a:p>
          <a:p>
            <a:pPr defTabSz="957263">
              <a:spcBef>
                <a:spcPct val="20000"/>
              </a:spcBef>
              <a:tabLst>
                <a:tab pos="185738" algn="l"/>
              </a:tabLst>
              <a:defRPr/>
            </a:pPr>
            <a:endParaRPr lang="en-GB" sz="1800" kern="0" dirty="0">
              <a:latin typeface="Corbel"/>
              <a:ea typeface="Corbel" pitchFamily="34" charset="0"/>
              <a:cs typeface="Corbel"/>
            </a:endParaRPr>
          </a:p>
          <a:p>
            <a:pPr defTabSz="957263">
              <a:spcBef>
                <a:spcPct val="20000"/>
              </a:spcBef>
              <a:tabLst>
                <a:tab pos="185738" algn="l"/>
              </a:tabLst>
              <a:defRPr/>
            </a:pPr>
            <a:r>
              <a:rPr lang="en-GB" sz="1800" kern="0" dirty="0">
                <a:latin typeface="Corbel"/>
                <a:ea typeface="Corbel" pitchFamily="34" charset="0"/>
                <a:cs typeface="Corbel"/>
              </a:rPr>
              <a:t>18: Did you participate in research/development of quality? </a:t>
            </a:r>
          </a:p>
          <a:p>
            <a:pPr defTabSz="957263">
              <a:spcBef>
                <a:spcPct val="20000"/>
              </a:spcBef>
              <a:tabLst>
                <a:tab pos="185738" algn="l"/>
              </a:tabLst>
              <a:defRPr/>
            </a:pPr>
            <a:r>
              <a:rPr lang="en-GB" sz="1800" kern="0" dirty="0">
                <a:latin typeface="Corbel"/>
                <a:ea typeface="Corbel" pitchFamily="34" charset="0"/>
                <a:cs typeface="Corbel"/>
              </a:rPr>
              <a:t>19: Did you participate in administrative work? </a:t>
            </a:r>
          </a:p>
          <a:p>
            <a:pPr defTabSz="957263">
              <a:spcBef>
                <a:spcPct val="20000"/>
              </a:spcBef>
              <a:tabLst>
                <a:tab pos="185738" algn="l"/>
              </a:tabLst>
              <a:defRPr/>
            </a:pPr>
            <a:r>
              <a:rPr lang="en-GB" sz="1800" kern="0" dirty="0">
                <a:latin typeface="Corbel"/>
                <a:ea typeface="Corbel" pitchFamily="34" charset="0"/>
                <a:cs typeface="Corbel"/>
              </a:rPr>
              <a:t>21: Did you teach?</a:t>
            </a: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" y="1608138"/>
            <a:ext cx="5465763" cy="3405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68313" y="5316538"/>
            <a:ext cx="6456362" cy="560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8379" tIns="34190" rIns="68379" bIns="34190" anchor="b">
            <a:spAutoFit/>
          </a:bodyPr>
          <a:lstStyle/>
          <a:p>
            <a:pPr defTabSz="957263">
              <a:spcBef>
                <a:spcPct val="50000"/>
              </a:spcBef>
              <a:defRPr/>
            </a:pPr>
            <a:r>
              <a:rPr lang="da-DK" sz="1600" dirty="0" err="1">
                <a:latin typeface="+mn-lt"/>
                <a:cs typeface="+mn-cs"/>
              </a:rPr>
              <a:t>Evaluer.dk</a:t>
            </a:r>
            <a:r>
              <a:rPr lang="da-DK" sz="1600" dirty="0">
                <a:latin typeface="+mn-lt"/>
                <a:cs typeface="+mn-cs"/>
              </a:rPr>
              <a:t> 2009: Aalborg Hospital, n=196, </a:t>
            </a:r>
            <a:r>
              <a:rPr lang="da-DK" sz="1600" dirty="0">
                <a:solidFill>
                  <a:srgbClr val="000099"/>
                </a:solidFill>
                <a:latin typeface="+mn-lt"/>
                <a:cs typeface="+mn-cs"/>
              </a:rPr>
              <a:t>(</a:t>
            </a:r>
            <a:r>
              <a:rPr lang="da-DK" sz="1600" dirty="0" err="1">
                <a:solidFill>
                  <a:srgbClr val="000099"/>
                </a:solidFill>
                <a:latin typeface="+mn-lt"/>
                <a:cs typeface="+mn-cs"/>
              </a:rPr>
              <a:t>blue</a:t>
            </a:r>
            <a:r>
              <a:rPr lang="da-DK" sz="1600" dirty="0">
                <a:solidFill>
                  <a:srgbClr val="000099"/>
                </a:solidFill>
                <a:latin typeface="+mn-lt"/>
                <a:cs typeface="+mn-cs"/>
              </a:rPr>
              <a:t>) </a:t>
            </a:r>
            <a:r>
              <a:rPr lang="da-DK" sz="1600" dirty="0">
                <a:latin typeface="+mn-lt"/>
                <a:cs typeface="+mn-cs"/>
              </a:rPr>
              <a:t>vs. Denmark, n=4481, </a:t>
            </a:r>
            <a:r>
              <a:rPr lang="da-DK" sz="1600" dirty="0">
                <a:solidFill>
                  <a:srgbClr val="C00000"/>
                </a:solidFill>
                <a:latin typeface="+mn-lt"/>
                <a:cs typeface="+mn-cs"/>
              </a:rPr>
              <a:t>(red).  </a:t>
            </a:r>
            <a:r>
              <a:rPr lang="da-DK" sz="1600" dirty="0" err="1">
                <a:latin typeface="+mn-lt"/>
                <a:cs typeface="+mn-cs"/>
              </a:rPr>
              <a:t>Likert</a:t>
            </a:r>
            <a:r>
              <a:rPr lang="da-DK" sz="1600" dirty="0">
                <a:latin typeface="+mn-lt"/>
                <a:cs typeface="+mn-cs"/>
              </a:rPr>
              <a:t> </a:t>
            </a:r>
            <a:r>
              <a:rPr lang="da-DK" sz="1600" dirty="0" err="1">
                <a:latin typeface="+mn-lt"/>
                <a:cs typeface="+mn-cs"/>
              </a:rPr>
              <a:t>scale</a:t>
            </a:r>
            <a:r>
              <a:rPr lang="da-DK" sz="1600" dirty="0">
                <a:latin typeface="+mn-lt"/>
                <a:cs typeface="+mn-cs"/>
              </a:rPr>
              <a:t> 1-9, </a:t>
            </a:r>
            <a:r>
              <a:rPr lang="da-DK" sz="1600" dirty="0" err="1">
                <a:latin typeface="+mn-lt"/>
                <a:cs typeface="+mn-cs"/>
              </a:rPr>
              <a:t>mean</a:t>
            </a:r>
            <a:r>
              <a:rPr lang="da-DK" sz="1600" dirty="0">
                <a:latin typeface="+mn-lt"/>
                <a:cs typeface="+mn-cs"/>
              </a:rPr>
              <a:t> </a:t>
            </a:r>
            <a:r>
              <a:rPr lang="da-DK" sz="1600" dirty="0" err="1">
                <a:latin typeface="+mn-lt"/>
                <a:cs typeface="+mn-cs"/>
              </a:rPr>
              <a:t>calculation</a:t>
            </a:r>
            <a:r>
              <a:rPr lang="da-DK" sz="1600" dirty="0">
                <a:cs typeface="+mn-cs"/>
              </a:rPr>
              <a:t>.</a:t>
            </a:r>
          </a:p>
        </p:txBody>
      </p:sp>
      <p:sp>
        <p:nvSpPr>
          <p:cNvPr id="50181" name="Oval 9"/>
          <p:cNvSpPr>
            <a:spLocks noChangeArrowheads="1"/>
          </p:cNvSpPr>
          <p:nvPr/>
        </p:nvSpPr>
        <p:spPr bwMode="auto">
          <a:xfrm>
            <a:off x="4006850" y="2636838"/>
            <a:ext cx="1182688" cy="1800225"/>
          </a:xfrm>
          <a:prstGeom prst="ellipse">
            <a:avLst/>
          </a:prstGeom>
          <a:noFill/>
          <a:ln w="76200" algn="ctr">
            <a:solidFill>
              <a:srgbClr val="99CCFF"/>
            </a:solidFill>
            <a:round/>
            <a:headEnd/>
            <a:tailEnd/>
          </a:ln>
        </p:spPr>
        <p:txBody>
          <a:bodyPr wrap="none" lIns="68379" tIns="34190" rIns="68379" bIns="34190" anchor="ctr"/>
          <a:lstStyle/>
          <a:p>
            <a:pPr algn="ctr" defTabSz="957263"/>
            <a:endParaRPr lang="da-DK" altLang="da-DK" sz="2300">
              <a:solidFill>
                <a:schemeClr val="accent1"/>
              </a:solidFill>
            </a:endParaRPr>
          </a:p>
        </p:txBody>
      </p:sp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04138" y="266700"/>
            <a:ext cx="1331912" cy="1325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el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720725"/>
          </a:xfrm>
        </p:spPr>
        <p:txBody>
          <a:bodyPr/>
          <a:lstStyle/>
          <a:p>
            <a:pPr eaLnBrk="1" hangingPunct="1"/>
            <a:r>
              <a:rPr lang="da-DK" smtClean="0"/>
              <a:t>Resultat</a:t>
            </a:r>
          </a:p>
        </p:txBody>
      </p:sp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268413"/>
            <a:ext cx="5784850" cy="360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6191250" y="1816100"/>
            <a:ext cx="2971800" cy="27813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AutoNum type="arabicPeriod" startAt="18"/>
              <a:defRPr/>
            </a:pPr>
            <a:r>
              <a:rPr lang="en-GB" sz="1800" kern="0" dirty="0">
                <a:latin typeface="Corbel" pitchFamily="34" charset="0"/>
                <a:ea typeface="Corbel" pitchFamily="34" charset="0"/>
                <a:cs typeface="Corbel" pitchFamily="34" charset="0"/>
              </a:rPr>
              <a:t> Did you participate in research/development of quality? </a:t>
            </a:r>
          </a:p>
          <a:p>
            <a:pPr marL="342900" indent="-342900">
              <a:spcBef>
                <a:spcPct val="20000"/>
              </a:spcBef>
              <a:buFontTx/>
              <a:buAutoNum type="arabicPeriod" startAt="18"/>
              <a:defRPr/>
            </a:pPr>
            <a:r>
              <a:rPr lang="en-GB" sz="1800" kern="0" dirty="0">
                <a:latin typeface="Corbel" pitchFamily="34" charset="0"/>
                <a:ea typeface="Corbel" pitchFamily="34" charset="0"/>
                <a:cs typeface="Corbel" pitchFamily="34" charset="0"/>
              </a:rPr>
              <a:t> Did you participate in administrative work? </a:t>
            </a:r>
          </a:p>
          <a:p>
            <a:pPr marL="342900" indent="-342900">
              <a:spcBef>
                <a:spcPct val="20000"/>
              </a:spcBef>
              <a:buFontTx/>
              <a:buAutoNum type="arabicPeriod" startAt="21"/>
              <a:defRPr/>
            </a:pPr>
            <a:r>
              <a:rPr lang="en-GB" sz="1800" kern="0" dirty="0">
                <a:latin typeface="Corbel" pitchFamily="34" charset="0"/>
                <a:ea typeface="Corbel" pitchFamily="34" charset="0"/>
                <a:cs typeface="Corbel" pitchFamily="34" charset="0"/>
              </a:rPr>
              <a:t>Did you teach?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da-DK" sz="1800" kern="0" dirty="0">
              <a:latin typeface="Corbel" pitchFamily="34" charset="0"/>
              <a:ea typeface="Corbel" pitchFamily="34" charset="0"/>
              <a:cs typeface="Corbel" pitchFamily="34" charset="0"/>
            </a:endParaRPr>
          </a:p>
        </p:txBody>
      </p:sp>
      <p:sp>
        <p:nvSpPr>
          <p:cNvPr id="52228" name="Text Box 11"/>
          <p:cNvSpPr txBox="1">
            <a:spLocks noChangeArrowheads="1"/>
          </p:cNvSpPr>
          <p:nvPr/>
        </p:nvSpPr>
        <p:spPr bwMode="auto">
          <a:xfrm>
            <a:off x="476250" y="5157788"/>
            <a:ext cx="8324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altLang="da-DK" sz="1600">
                <a:latin typeface="Corbel" pitchFamily="34" charset="0"/>
              </a:rPr>
              <a:t>Evaluer.dk 2011: Aalborg Hospital, n=87,</a:t>
            </a:r>
            <a:r>
              <a:rPr lang="da-DK" altLang="da-DK" sz="1600">
                <a:solidFill>
                  <a:srgbClr val="000099"/>
                </a:solidFill>
                <a:latin typeface="Corbel" pitchFamily="34" charset="0"/>
              </a:rPr>
              <a:t>(blue) </a:t>
            </a:r>
            <a:r>
              <a:rPr lang="da-DK" altLang="da-DK" sz="1600">
                <a:latin typeface="Corbel" pitchFamily="34" charset="0"/>
              </a:rPr>
              <a:t>vs. Denmark, n=2474,</a:t>
            </a:r>
            <a:r>
              <a:rPr lang="da-DK" altLang="da-DK" sz="1600">
                <a:solidFill>
                  <a:srgbClr val="000099"/>
                </a:solidFill>
                <a:latin typeface="Corbel" pitchFamily="34" charset="0"/>
              </a:rPr>
              <a:t> </a:t>
            </a:r>
            <a:r>
              <a:rPr lang="da-DK" altLang="da-DK" sz="1600">
                <a:solidFill>
                  <a:srgbClr val="CC0000"/>
                </a:solidFill>
                <a:latin typeface="Corbel" pitchFamily="34" charset="0"/>
              </a:rPr>
              <a:t>(red)</a:t>
            </a:r>
            <a:r>
              <a:rPr lang="da-DK" altLang="da-DK" sz="1600">
                <a:latin typeface="Corbel" pitchFamily="34" charset="0"/>
              </a:rPr>
              <a:t> </a:t>
            </a:r>
          </a:p>
          <a:p>
            <a:r>
              <a:rPr lang="da-DK" altLang="da-DK" sz="1600">
                <a:latin typeface="Corbel" pitchFamily="34" charset="0"/>
              </a:rPr>
              <a:t>Likert scale 1-9, mean calculation</a:t>
            </a:r>
          </a:p>
        </p:txBody>
      </p:sp>
      <p:sp>
        <p:nvSpPr>
          <p:cNvPr id="52229" name="Oval 9"/>
          <p:cNvSpPr>
            <a:spLocks noChangeArrowheads="1"/>
          </p:cNvSpPr>
          <p:nvPr/>
        </p:nvSpPr>
        <p:spPr bwMode="auto">
          <a:xfrm>
            <a:off x="4006850" y="2276475"/>
            <a:ext cx="1182688" cy="1800225"/>
          </a:xfrm>
          <a:prstGeom prst="ellipse">
            <a:avLst/>
          </a:prstGeom>
          <a:noFill/>
          <a:ln w="76200" algn="ctr">
            <a:solidFill>
              <a:srgbClr val="99CCFF"/>
            </a:solidFill>
            <a:round/>
            <a:headEnd/>
            <a:tailEnd/>
          </a:ln>
        </p:spPr>
        <p:txBody>
          <a:bodyPr wrap="none" lIns="68379" tIns="34190" rIns="68379" bIns="34190" anchor="ctr"/>
          <a:lstStyle/>
          <a:p>
            <a:pPr algn="ctr" defTabSz="957263"/>
            <a:endParaRPr lang="da-DK" altLang="da-DK" sz="2300">
              <a:solidFill>
                <a:schemeClr val="accent1"/>
              </a:solidFill>
            </a:endParaRPr>
          </a:p>
        </p:txBody>
      </p:sp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333375"/>
            <a:ext cx="1333500" cy="1325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/>
          </p:nvPr>
        </p:nvSpPr>
        <p:spPr>
          <a:xfrm>
            <a:off x="395288" y="474663"/>
            <a:ext cx="8229600" cy="720725"/>
          </a:xfrm>
        </p:spPr>
        <p:txBody>
          <a:bodyPr/>
          <a:lstStyle/>
          <a:p>
            <a:pPr eaLnBrk="1" hangingPunct="1"/>
            <a:r>
              <a:rPr lang="da-DK" altLang="da-DK" smtClean="0"/>
              <a:t>3-timersmødet 2013</a:t>
            </a:r>
            <a:br>
              <a:rPr lang="da-DK" altLang="da-DK" smtClean="0"/>
            </a:br>
            <a:r>
              <a:rPr lang="da-DK" altLang="da-DK" smtClean="0"/>
              <a:t> TEMA: Samarbejde i teams og om patientforløb</a:t>
            </a:r>
          </a:p>
        </p:txBody>
      </p:sp>
      <p:sp>
        <p:nvSpPr>
          <p:cNvPr id="54274" name="Line 6"/>
          <p:cNvSpPr>
            <a:spLocks noChangeShapeType="1"/>
          </p:cNvSpPr>
          <p:nvPr/>
        </p:nvSpPr>
        <p:spPr bwMode="auto">
          <a:xfrm>
            <a:off x="395288" y="1268413"/>
            <a:ext cx="82089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333375"/>
            <a:ext cx="863600" cy="863600"/>
          </a:xfrm>
          <a:prstGeom prst="rect">
            <a:avLst/>
          </a:prstGeom>
          <a:solidFill>
            <a:srgbClr val="004760"/>
          </a:solidFill>
          <a:ln w="9525">
            <a:noFill/>
            <a:miter lim="800000"/>
            <a:headEnd/>
            <a:tailEnd/>
          </a:ln>
        </p:spPr>
      </p:pic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484313"/>
            <a:ext cx="83216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kstboks 7"/>
          <p:cNvSpPr txBox="1">
            <a:spLocks noChangeArrowheads="1"/>
          </p:cNvSpPr>
          <p:nvPr/>
        </p:nvSpPr>
        <p:spPr bwMode="auto">
          <a:xfrm>
            <a:off x="3054350" y="3502025"/>
            <a:ext cx="5019675" cy="23082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altLang="da-DK"/>
              <a:t>Konklusion:</a:t>
            </a:r>
          </a:p>
          <a:p>
            <a:r>
              <a:rPr lang="da-DK" altLang="da-DK"/>
              <a:t>Det patientcentrerede fokus, herunder patientforløb og samarbejde i teams, understøtter og understøttes af yngre lægers uddannelse</a:t>
            </a: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3-timersrapporten 2014 – videndeling i den postgraduate uddannelse</a:t>
            </a:r>
          </a:p>
        </p:txBody>
      </p:sp>
      <p:sp>
        <p:nvSpPr>
          <p:cNvPr id="56322" name="Line 4"/>
          <p:cNvSpPr>
            <a:spLocks noChangeShapeType="1"/>
          </p:cNvSpPr>
          <p:nvPr/>
        </p:nvSpPr>
        <p:spPr bwMode="auto">
          <a:xfrm>
            <a:off x="395288" y="1341438"/>
            <a:ext cx="8353425" cy="0"/>
          </a:xfrm>
          <a:prstGeom prst="line">
            <a:avLst/>
          </a:prstGeom>
          <a:noFill/>
          <a:ln w="38100">
            <a:solidFill>
              <a:srgbClr val="FF7222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56323" name="Pladsholder til indhold 5"/>
          <p:cNvSpPr>
            <a:spLocks noGrp="1"/>
          </p:cNvSpPr>
          <p:nvPr>
            <p:ph idx="1"/>
          </p:nvPr>
        </p:nvSpPr>
        <p:spPr>
          <a:xfrm>
            <a:off x="5759450" y="1646238"/>
            <a:ext cx="2903538" cy="4267200"/>
          </a:xfrm>
        </p:spPr>
        <p:txBody>
          <a:bodyPr/>
          <a:lstStyle/>
          <a:p>
            <a:pPr eaLnBrk="1" hangingPunct="1"/>
            <a:r>
              <a:rPr lang="da-DK" smtClean="0"/>
              <a:t>Opfølgning på emnet i 2013</a:t>
            </a:r>
          </a:p>
          <a:p>
            <a:pPr eaLnBrk="1" hangingPunct="1"/>
            <a:r>
              <a:rPr lang="da-DK" smtClean="0"/>
              <a:t>Videndeling via postersessioner</a:t>
            </a:r>
          </a:p>
          <a:p>
            <a:pPr eaLnBrk="1" hangingPunct="1"/>
            <a:r>
              <a:rPr lang="da-DK" smtClean="0"/>
              <a:t>Highlights fra specialernes indsatsområder</a:t>
            </a:r>
          </a:p>
          <a:p>
            <a:pPr eaLnBrk="1" hangingPunct="1"/>
            <a:r>
              <a:rPr lang="da-DK" smtClean="0"/>
              <a:t>3-timersrapporten findes på:</a:t>
            </a:r>
          </a:p>
          <a:p>
            <a:pPr eaLnBrk="1" hangingPunct="1"/>
            <a:r>
              <a:rPr lang="da-DK" sz="1600" smtClean="0">
                <a:hlinkClick r:id="rId3"/>
              </a:rPr>
              <a:t>www.luf.aalborguh.rn.dk</a:t>
            </a:r>
            <a:endParaRPr lang="da-DK" sz="1600" smtClean="0"/>
          </a:p>
          <a:p>
            <a:pPr eaLnBrk="1" hangingPunct="1"/>
            <a:endParaRPr lang="da-DK" smtClean="0"/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1482725"/>
            <a:ext cx="4760912" cy="4754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el 4"/>
          <p:cNvSpPr>
            <a:spLocks noGrp="1"/>
          </p:cNvSpPr>
          <p:nvPr>
            <p:ph type="title"/>
          </p:nvPr>
        </p:nvSpPr>
        <p:spPr>
          <a:xfrm>
            <a:off x="484188" y="392113"/>
            <a:ext cx="8178800" cy="1057275"/>
          </a:xfrm>
        </p:spPr>
        <p:txBody>
          <a:bodyPr/>
          <a:lstStyle/>
          <a:p>
            <a:pPr eaLnBrk="1" hangingPunct="1"/>
            <a:r>
              <a:rPr lang="nl-NL" smtClean="0"/>
              <a:t>Tema for 3-timersmødet  2015</a:t>
            </a:r>
            <a:br>
              <a:rPr lang="nl-NL" smtClean="0"/>
            </a:br>
            <a:r>
              <a:rPr lang="nl-NL" smtClean="0"/>
              <a:t> Kompetencevurdering </a:t>
            </a:r>
            <a:br>
              <a:rPr lang="nl-NL" smtClean="0"/>
            </a:br>
            <a:endParaRPr lang="nl-NL" smtClean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484188" y="1268413"/>
            <a:ext cx="8178800" cy="45561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nl-NL" dirty="0" smtClean="0">
              <a:solidFill>
                <a:schemeClr val="bg2"/>
              </a:solidFill>
            </a:endParaRPr>
          </a:p>
          <a:p>
            <a:pPr lvl="1" eaLnBrk="1" hangingPunct="1">
              <a:defRPr/>
            </a:pPr>
            <a:r>
              <a:rPr lang="nl-NL" sz="2400" dirty="0" smtClean="0">
                <a:solidFill>
                  <a:schemeClr val="bg2"/>
                </a:solidFill>
              </a:rPr>
              <a:t>Kompetencevurdering ligger til grund for speciallægeautorisation og sikrer fokus på læring af specialets kernekompetencer inden for rammerne af de 7 lægeroller. </a:t>
            </a:r>
          </a:p>
          <a:p>
            <a:pPr lvl="1" eaLnBrk="1" hangingPunct="1">
              <a:defRPr/>
            </a:pPr>
            <a:endParaRPr lang="nl-NL" sz="2400" dirty="0" smtClean="0">
              <a:solidFill>
                <a:schemeClr val="bg2"/>
              </a:solidFill>
            </a:endParaRPr>
          </a:p>
          <a:p>
            <a:pPr lvl="1" eaLnBrk="1" hangingPunct="1">
              <a:defRPr/>
            </a:pPr>
            <a:r>
              <a:rPr lang="nl-NL" sz="2400" dirty="0" smtClean="0">
                <a:solidFill>
                  <a:schemeClr val="bg2"/>
                </a:solidFill>
              </a:rPr>
              <a:t>Hvordan oplever du, at kompetencevurdering og feedback understøtter din uddannelse - og din evne til at løse arbejdsopgaverne som læge? Hvilke gode erfaringer kan du videregive fra dit speciale? Hvilke områder kræver mere fokus og hvordan?</a:t>
            </a:r>
          </a:p>
          <a:p>
            <a:pPr eaLnBrk="1" hangingPunct="1">
              <a:defRPr/>
            </a:pPr>
            <a:endParaRPr lang="nl-NL" dirty="0"/>
          </a:p>
        </p:txBody>
      </p:sp>
      <p:pic>
        <p:nvPicPr>
          <p:cNvPr id="58371" name="Billed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4150" y="392113"/>
            <a:ext cx="8588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el 1"/>
          <p:cNvSpPr>
            <a:spLocks noGrp="1"/>
          </p:cNvSpPr>
          <p:nvPr>
            <p:ph type="title"/>
          </p:nvPr>
        </p:nvSpPr>
        <p:spPr>
          <a:xfrm>
            <a:off x="484188" y="319088"/>
            <a:ext cx="8178800" cy="1057275"/>
          </a:xfrm>
        </p:spPr>
        <p:txBody>
          <a:bodyPr/>
          <a:lstStyle/>
          <a:p>
            <a:pPr eaLnBrk="1" hangingPunct="1"/>
            <a:r>
              <a:rPr lang="da-DK" smtClean="0"/>
              <a:t>Hvad har vi – hvad bruger vi - og hvad kunne vi godt tænke os?</a:t>
            </a:r>
            <a:br>
              <a:rPr lang="da-DK" smtClean="0"/>
            </a:br>
            <a:endParaRPr lang="da-DK" smtClean="0"/>
          </a:p>
        </p:txBody>
      </p:sp>
      <p:sp>
        <p:nvSpPr>
          <p:cNvPr id="60418" name="Pladsholder til indhold 2"/>
          <p:cNvSpPr>
            <a:spLocks noGrp="1"/>
          </p:cNvSpPr>
          <p:nvPr>
            <p:ph sz="half" idx="1"/>
          </p:nvPr>
        </p:nvSpPr>
        <p:spPr>
          <a:xfrm>
            <a:off x="358775" y="1052513"/>
            <a:ext cx="4826000" cy="4267200"/>
          </a:xfrm>
        </p:spPr>
        <p:txBody>
          <a:bodyPr/>
          <a:lstStyle/>
          <a:p>
            <a:pPr eaLnBrk="1" hangingPunct="1"/>
            <a:r>
              <a:rPr lang="en-GB" sz="2000" smtClean="0"/>
              <a:t>Fokus på kompetencevurdering og feedback</a:t>
            </a:r>
          </a:p>
          <a:p>
            <a:pPr lvl="1" eaLnBrk="1" hangingPunct="1"/>
            <a:r>
              <a:rPr lang="en-GB" smtClean="0"/>
              <a:t>Nationalt </a:t>
            </a:r>
          </a:p>
          <a:p>
            <a:pPr lvl="2" eaLnBrk="1" hangingPunct="1"/>
            <a:r>
              <a:rPr lang="en-GB" smtClean="0"/>
              <a:t>Krav om dokumentation for reel kompetence</a:t>
            </a:r>
          </a:p>
          <a:p>
            <a:pPr lvl="2" eaLnBrk="1" hangingPunct="1"/>
            <a:r>
              <a:rPr lang="en-GB" smtClean="0">
                <a:solidFill>
                  <a:srgbClr val="C00000"/>
                </a:solidFill>
              </a:rPr>
              <a:t>Faculty development </a:t>
            </a:r>
            <a:r>
              <a:rPr lang="en-GB" smtClean="0"/>
              <a:t>essentiel</a:t>
            </a:r>
          </a:p>
          <a:p>
            <a:pPr lvl="1" eaLnBrk="1" hangingPunct="1"/>
            <a:r>
              <a:rPr lang="en-GB" smtClean="0"/>
              <a:t>Videreuddannelsesregionalt </a:t>
            </a:r>
          </a:p>
          <a:p>
            <a:pPr lvl="2" eaLnBrk="1" hangingPunct="1"/>
            <a:r>
              <a:rPr lang="en-GB" smtClean="0"/>
              <a:t>Vejlederkursus i speciallæge- uddannelsen – </a:t>
            </a:r>
            <a:r>
              <a:rPr lang="en-GB" smtClean="0">
                <a:solidFill>
                  <a:srgbClr val="C00000"/>
                </a:solidFill>
              </a:rPr>
              <a:t>Obs</a:t>
            </a:r>
          </a:p>
          <a:p>
            <a:pPr lvl="2" eaLnBrk="1" hangingPunct="1"/>
            <a:r>
              <a:rPr lang="en-GB" smtClean="0"/>
              <a:t>UAO- og vejlederkursus speciallæger</a:t>
            </a:r>
          </a:p>
          <a:p>
            <a:pPr lvl="2" eaLnBrk="1" hangingPunct="1"/>
            <a:r>
              <a:rPr lang="en-GB" smtClean="0">
                <a:solidFill>
                  <a:srgbClr val="C00000"/>
                </a:solidFill>
              </a:rPr>
              <a:t>Specialespecifik indsats via fx PKL (uddannelsesråd, afdelinger)</a:t>
            </a:r>
          </a:p>
          <a:p>
            <a:pPr lvl="2" eaLnBrk="1" hangingPunct="1"/>
            <a:r>
              <a:rPr lang="en-GB" smtClean="0">
                <a:solidFill>
                  <a:srgbClr val="C00000"/>
                </a:solidFill>
              </a:rPr>
              <a:t>Temadag VUR/hospitalsenhederne</a:t>
            </a:r>
          </a:p>
          <a:p>
            <a:pPr eaLnBrk="1" hangingPunct="1"/>
            <a:r>
              <a:rPr lang="en-GB" sz="2000" smtClean="0"/>
              <a:t>Fokus på transfer</a:t>
            </a:r>
          </a:p>
          <a:p>
            <a:pPr marL="904875" lvl="4" eaLnBrk="1" hangingPunct="1"/>
            <a:r>
              <a:rPr lang="en-GB" sz="1800" b="0" smtClean="0"/>
              <a:t>Sikre forberedelse, forankring og opfølgning på kurserne 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4800" y="1592263"/>
            <a:ext cx="375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613400" y="2673350"/>
            <a:ext cx="3087688" cy="2466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el 1"/>
          <p:cNvSpPr>
            <a:spLocks noGrp="1"/>
          </p:cNvSpPr>
          <p:nvPr>
            <p:ph type="title"/>
          </p:nvPr>
        </p:nvSpPr>
        <p:spPr>
          <a:xfrm>
            <a:off x="484188" y="355600"/>
            <a:ext cx="8178800" cy="1057275"/>
          </a:xfrm>
        </p:spPr>
        <p:txBody>
          <a:bodyPr/>
          <a:lstStyle/>
          <a:p>
            <a:pPr eaLnBrk="1" hangingPunct="1"/>
            <a:r>
              <a:rPr lang="en-GB" smtClean="0"/>
              <a:t>Hvad har vi – Hvad bruger vi - og hvad kunne vi godt tænke os?</a:t>
            </a:r>
            <a:br>
              <a:rPr lang="en-GB" smtClean="0"/>
            </a:br>
            <a:endParaRPr lang="en-GB" smtClean="0"/>
          </a:p>
        </p:txBody>
      </p:sp>
      <p:sp>
        <p:nvSpPr>
          <p:cNvPr id="62466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268413"/>
            <a:ext cx="6140450" cy="4267200"/>
          </a:xfrm>
        </p:spPr>
        <p:txBody>
          <a:bodyPr/>
          <a:lstStyle/>
          <a:p>
            <a:pPr lvl="1" eaLnBrk="1" hangingPunct="1"/>
            <a:r>
              <a:rPr lang="en-GB" smtClean="0">
                <a:solidFill>
                  <a:srgbClr val="C00000"/>
                </a:solidFill>
              </a:rPr>
              <a:t>UKYL-/Vejlederkursus II</a:t>
            </a:r>
          </a:p>
          <a:p>
            <a:pPr lvl="2" eaLnBrk="1" hangingPunct="1"/>
            <a:r>
              <a:rPr lang="en-GB" smtClean="0"/>
              <a:t>UKYL og andre med speciel interesse for uddannelse (UAO in spe) – fokus på uddannelsesledelse i praksis, teoretiske aspekter af medicinsk uddannelse etc.</a:t>
            </a:r>
          </a:p>
          <a:p>
            <a:pPr lvl="1" eaLnBrk="1" hangingPunct="1"/>
            <a:r>
              <a:rPr lang="en-GB" smtClean="0">
                <a:solidFill>
                  <a:srgbClr val="C00000"/>
                </a:solidFill>
              </a:rPr>
              <a:t>Temadage </a:t>
            </a:r>
            <a:r>
              <a:rPr lang="en-GB" smtClean="0"/>
              <a:t>om udvalgte emner</a:t>
            </a:r>
          </a:p>
          <a:p>
            <a:pPr lvl="1" eaLnBrk="1" hangingPunct="1"/>
            <a:r>
              <a:rPr lang="en-GB" smtClean="0"/>
              <a:t>Deltagelse i kongresser om medicinsk pædagogik (DSMU, AMEE)</a:t>
            </a:r>
          </a:p>
          <a:p>
            <a:pPr lvl="1" eaLnBrk="1" hangingPunct="1"/>
            <a:r>
              <a:rPr lang="en-GB" smtClean="0">
                <a:solidFill>
                  <a:srgbClr val="C00000"/>
                </a:solidFill>
              </a:rPr>
              <a:t>Faculty assessment?</a:t>
            </a:r>
          </a:p>
          <a:p>
            <a:pPr lvl="2" eaLnBrk="1" hangingPunct="1"/>
            <a:r>
              <a:rPr lang="en-GB" smtClean="0">
                <a:solidFill>
                  <a:srgbClr val="C00000"/>
                </a:solidFill>
              </a:rPr>
              <a:t>Kompetencevurdering og feedback. Evaluer.dk? </a:t>
            </a:r>
          </a:p>
          <a:p>
            <a:pPr lvl="2" eaLnBrk="1" hangingPunct="1"/>
            <a:r>
              <a:rPr lang="en-GB" smtClean="0">
                <a:solidFill>
                  <a:srgbClr val="C00000"/>
                </a:solidFill>
              </a:rPr>
              <a:t>National kravspecifikation for UAO</a:t>
            </a:r>
          </a:p>
          <a:p>
            <a:pPr lvl="3" eaLnBrk="1" hangingPunct="1"/>
            <a:r>
              <a:rPr lang="en-GB" smtClean="0"/>
              <a:t>Kap. 10, Status – og perspektiveringsrapporten</a:t>
            </a:r>
          </a:p>
          <a:p>
            <a:pPr lvl="1" eaLnBrk="1" hangingPunct="1"/>
            <a:r>
              <a:rPr lang="en-GB" smtClean="0"/>
              <a:t>Gode rammer for speciallægeuddannelsen i klinikken </a:t>
            </a:r>
            <a:r>
              <a:rPr lang="en-GB" smtClean="0">
                <a:solidFill>
                  <a:srgbClr val="C00000"/>
                </a:solidFill>
              </a:rPr>
              <a:t>(udfordret) </a:t>
            </a:r>
            <a:r>
              <a:rPr lang="en-GB" smtClean="0"/>
              <a:t>– uddannelse er også drift</a:t>
            </a:r>
          </a:p>
          <a:p>
            <a:pPr lvl="2"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pic>
        <p:nvPicPr>
          <p:cNvPr id="6246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5488" y="3213100"/>
            <a:ext cx="1443037" cy="2051050"/>
          </a:xfrm>
          <a:prstGeom prst="rect">
            <a:avLst/>
          </a:prstGeom>
          <a:noFill/>
          <a:ln w="3175">
            <a:solidFill>
              <a:srgbClr val="00314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Faculty development (FD) - UKO perspektiv</a:t>
            </a:r>
          </a:p>
        </p:txBody>
      </p:sp>
      <p:sp>
        <p:nvSpPr>
          <p:cNvPr id="15362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FD i hospitalsregi -  eksemplificeret ved  Aalborg Universitetshospital</a:t>
            </a:r>
          </a:p>
          <a:p>
            <a:pPr eaLnBrk="1" hangingPunct="1"/>
            <a:r>
              <a:rPr lang="da-DK" smtClean="0"/>
              <a:t>Hvordan sikres, at ”faculty” er veluddannet?</a:t>
            </a:r>
          </a:p>
          <a:p>
            <a:pPr eaLnBrk="1" hangingPunct="1"/>
            <a:r>
              <a:rPr lang="da-DK" smtClean="0"/>
              <a:t>Hvad har vi? Hvad bruger vi? Hvad kunne vi godt tænke os af tilbud fra Videreuddannelsesregionen/Nationalt?</a:t>
            </a:r>
          </a:p>
        </p:txBody>
      </p:sp>
      <p:sp>
        <p:nvSpPr>
          <p:cNvPr id="15363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484188" y="5949950"/>
            <a:ext cx="8178800" cy="287338"/>
          </a:xfrm>
          <a:noFill/>
        </p:spPr>
        <p:txBody>
          <a:bodyPr wrap="square" lIns="91440" tIns="45720" rIns="91440" bIns="45720" anchor="b"/>
          <a:lstStyle/>
          <a:p>
            <a:pPr algn="l"/>
            <a:fld id="{AFB4D63B-CEEC-4E29-B10B-D95FEFD6CAB2}" type="slidenum">
              <a:rPr lang="da-DK" altLang="da-DK"/>
              <a:pPr algn="l"/>
              <a:t>3</a:t>
            </a:fld>
            <a:endParaRPr lang="da-DK" altLang="da-DK"/>
          </a:p>
        </p:txBody>
      </p:sp>
      <p:cxnSp>
        <p:nvCxnSpPr>
          <p:cNvPr id="5" name="Buet forbindelse 4"/>
          <p:cNvCxnSpPr/>
          <p:nvPr/>
        </p:nvCxnSpPr>
        <p:spPr>
          <a:xfrm flipV="1">
            <a:off x="2663825" y="4387850"/>
            <a:ext cx="3217863" cy="301625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Rektangel 5"/>
          <p:cNvSpPr>
            <a:spLocks noChangeArrowheads="1"/>
          </p:cNvSpPr>
          <p:nvPr/>
        </p:nvSpPr>
        <p:spPr bwMode="auto">
          <a:xfrm>
            <a:off x="2592388" y="5049838"/>
            <a:ext cx="39084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Den røde tråd i mit oplæg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UKO  - Videreuddannelsesregion Nord</a:t>
            </a:r>
          </a:p>
        </p:txBody>
      </p:sp>
      <p:sp>
        <p:nvSpPr>
          <p:cNvPr id="17410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RN</a:t>
            </a:r>
          </a:p>
          <a:p>
            <a:pPr lvl="1" eaLnBrk="1" hangingPunct="1"/>
            <a:r>
              <a:rPr lang="en-GB" smtClean="0"/>
              <a:t>Aalborg UH – Susanne Nøhr, fuld tid</a:t>
            </a:r>
          </a:p>
          <a:p>
            <a:pPr lvl="1" eaLnBrk="1" hangingPunct="1"/>
            <a:r>
              <a:rPr lang="en-GB" smtClean="0"/>
              <a:t>Sygehus Vendsyssel + Thisted – Flemming Knudsen,  fuld tid</a:t>
            </a:r>
          </a:p>
          <a:p>
            <a:pPr lvl="1" eaLnBrk="1" hangingPunct="1"/>
            <a:r>
              <a:rPr lang="en-GB" smtClean="0"/>
              <a:t>Psykiatrien – Morten Kjølby, fuld tid (fra 1.1.17)</a:t>
            </a:r>
          </a:p>
          <a:p>
            <a:pPr lvl="1" eaLnBrk="1" hangingPunct="1"/>
            <a:endParaRPr lang="en-GB" smtClean="0"/>
          </a:p>
          <a:p>
            <a:pPr eaLnBrk="1" hangingPunct="1"/>
            <a:r>
              <a:rPr lang="en-GB" smtClean="0"/>
              <a:t>RM</a:t>
            </a:r>
          </a:p>
          <a:p>
            <a:pPr lvl="1" eaLnBrk="1" hangingPunct="1"/>
            <a:r>
              <a:rPr lang="en-GB" smtClean="0"/>
              <a:t>Skejby - Gitte Eriksen, Charlotte Green, begge fuld tid</a:t>
            </a:r>
          </a:p>
          <a:p>
            <a:pPr lvl="1" eaLnBrk="1" hangingPunct="1"/>
            <a:r>
              <a:rPr lang="en-GB" smtClean="0"/>
              <a:t>Horsens – Marianne Kleiss Møller, ½ tid</a:t>
            </a:r>
          </a:p>
          <a:p>
            <a:pPr lvl="1" eaLnBrk="1" hangingPunct="1"/>
            <a:r>
              <a:rPr lang="en-GB" smtClean="0"/>
              <a:t>Randers – Anita Ulfsgaard Sørensen, ½ tid</a:t>
            </a:r>
          </a:p>
          <a:p>
            <a:pPr lvl="1" eaLnBrk="1" hangingPunct="1"/>
            <a:r>
              <a:rPr lang="en-GB" smtClean="0"/>
              <a:t>Sygehusenheden Vest – Vibeke Ersbak, ½ tid </a:t>
            </a:r>
          </a:p>
          <a:p>
            <a:pPr lvl="1" eaLnBrk="1" hangingPunct="1"/>
            <a:r>
              <a:rPr lang="en-GB" smtClean="0"/>
              <a:t>Viborg – Frans von Jessen, Jens Peter Nielsen, Kir/Med ½ tid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484188" y="463550"/>
            <a:ext cx="8178800" cy="1057275"/>
          </a:xfrm>
        </p:spPr>
        <p:txBody>
          <a:bodyPr/>
          <a:lstStyle/>
          <a:p>
            <a:pPr eaLnBrk="1" hangingPunct="1"/>
            <a:r>
              <a:rPr lang="da-DK" smtClean="0"/>
              <a:t>Postgraduat uddannelse </a:t>
            </a:r>
            <a:br>
              <a:rPr lang="da-DK" smtClean="0"/>
            </a:br>
            <a:r>
              <a:rPr lang="da-DK" smtClean="0"/>
              <a:t>Aalborg Universitetshospital</a:t>
            </a:r>
            <a:br>
              <a:rPr lang="da-DK" smtClean="0"/>
            </a:br>
            <a:endParaRPr lang="da-DK" smtClean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1800" y="1825625"/>
            <a:ext cx="81788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a-DK" b="1" smtClean="0"/>
              <a:t>Historik</a:t>
            </a:r>
          </a:p>
          <a:p>
            <a:pPr eaLnBrk="1" hangingPunct="1"/>
            <a:r>
              <a:rPr lang="da-DK" smtClean="0"/>
              <a:t>2000 → Speciallægekommissionens betænkning</a:t>
            </a:r>
          </a:p>
          <a:p>
            <a:pPr eaLnBrk="1" hangingPunct="1"/>
            <a:r>
              <a:rPr lang="da-DK" smtClean="0"/>
              <a:t>2000 → DPU = Det postgraduate uddannelsesudvalg</a:t>
            </a:r>
          </a:p>
          <a:p>
            <a:pPr eaLnBrk="1" hangingPunct="1"/>
            <a:r>
              <a:rPr lang="da-DK" smtClean="0"/>
              <a:t>2002 → 3-timersmøder + 3-timersrapporter</a:t>
            </a:r>
          </a:p>
          <a:p>
            <a:pPr eaLnBrk="1" hangingPunct="1"/>
            <a:r>
              <a:rPr lang="da-DK" smtClean="0"/>
              <a:t>2005 → Ansættelse af UKO</a:t>
            </a:r>
          </a:p>
          <a:p>
            <a:pPr eaLnBrk="1" hangingPunct="1"/>
            <a:r>
              <a:rPr lang="da-DK" smtClean="0"/>
              <a:t>2006 → Ledelse af færdighedslab. → 2013 Nordsim</a:t>
            </a:r>
          </a:p>
          <a:p>
            <a:pPr eaLnBrk="1" hangingPunct="1"/>
            <a:r>
              <a:rPr lang="da-DK" smtClean="0"/>
              <a:t>2006 → Universitetsstatus</a:t>
            </a:r>
          </a:p>
          <a:p>
            <a:pPr lvl="4" eaLnBrk="1" hangingPunct="1"/>
            <a:r>
              <a:rPr lang="da-DK" sz="1600" b="0" smtClean="0"/>
              <a:t>Aalborg Sygehus → 2006 Aalborg Sygehus, Aarhus Universitetshospital </a:t>
            </a:r>
          </a:p>
          <a:p>
            <a:pPr lvl="4" eaLnBrk="1" hangingPunct="1">
              <a:buFontTx/>
              <a:buNone/>
            </a:pPr>
            <a:r>
              <a:rPr lang="da-DK" sz="1600" b="0" smtClean="0"/>
              <a:t>→ 2013 Aalborg Universitetshospital</a:t>
            </a:r>
          </a:p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  <a:p>
            <a:pPr eaLnBrk="1" hangingPunct="1">
              <a:buFontTx/>
              <a:buNone/>
            </a:pPr>
            <a:endParaRPr lang="da-DK" smtClean="0"/>
          </a:p>
          <a:p>
            <a:pPr eaLnBrk="1" hangingPunct="1">
              <a:buFontTx/>
              <a:buNone/>
            </a:pPr>
            <a:endParaRPr lang="da-DK" smtClean="0"/>
          </a:p>
          <a:p>
            <a:pPr eaLnBrk="1" hangingPunct="1">
              <a:buFontTx/>
              <a:buNone/>
            </a:pPr>
            <a:endParaRPr lang="da-DK" smtClean="0"/>
          </a:p>
          <a:p>
            <a:pPr eaLnBrk="1" hangingPunct="1">
              <a:buFontTx/>
              <a:buNone/>
            </a:pPr>
            <a:endParaRPr lang="da-DK" smtClean="0"/>
          </a:p>
          <a:p>
            <a:pPr eaLnBrk="1" hangingPunct="1">
              <a:buFontTx/>
              <a:buNone/>
            </a:pPr>
            <a:endParaRPr lang="da-DK" smtClean="0"/>
          </a:p>
        </p:txBody>
      </p:sp>
      <p:sp>
        <p:nvSpPr>
          <p:cNvPr id="19459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484188" y="5949950"/>
            <a:ext cx="8178800" cy="287338"/>
          </a:xfrm>
          <a:noFill/>
        </p:spPr>
        <p:txBody>
          <a:bodyPr wrap="square" lIns="91440" tIns="45720" rIns="91440" bIns="45720" anchor="b"/>
          <a:lstStyle/>
          <a:p>
            <a:pPr algn="l"/>
            <a:fld id="{D0B7CE10-6582-4431-82D3-791BC5D4F3F0}" type="slidenum">
              <a:rPr lang="da-DK" altLang="da-DK"/>
              <a:pPr algn="l"/>
              <a:t>5</a:t>
            </a:fld>
            <a:endParaRPr lang="da-DK" altLang="da-DK"/>
          </a:p>
        </p:txBody>
      </p:sp>
      <p:pic>
        <p:nvPicPr>
          <p:cNvPr id="19460" name="Picture 4" descr="fors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800" y="404813"/>
            <a:ext cx="13335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6"/>
          <p:cNvSpPr>
            <a:spLocks noGrp="1"/>
          </p:cNvSpPr>
          <p:nvPr>
            <p:ph type="title"/>
          </p:nvPr>
        </p:nvSpPr>
        <p:spPr>
          <a:xfrm>
            <a:off x="395288" y="-100013"/>
            <a:ext cx="8229600" cy="1081088"/>
          </a:xfrm>
        </p:spPr>
        <p:txBody>
          <a:bodyPr/>
          <a:lstStyle/>
          <a:p>
            <a:pPr eaLnBrk="1" hangingPunct="1"/>
            <a:r>
              <a:rPr lang="da-DK" smtClean="0"/>
              <a:t>Funktionsbeskrivelse for UKO</a:t>
            </a:r>
          </a:p>
        </p:txBody>
      </p:sp>
      <p:sp>
        <p:nvSpPr>
          <p:cNvPr id="21506" name="Pladsholder til indhold 5"/>
          <p:cNvSpPr>
            <a:spLocks noGrp="1"/>
          </p:cNvSpPr>
          <p:nvPr>
            <p:ph sz="half" idx="1"/>
          </p:nvPr>
        </p:nvSpPr>
        <p:spPr>
          <a:xfrm>
            <a:off x="395288" y="1196975"/>
            <a:ext cx="5329237" cy="4349750"/>
          </a:xfrm>
        </p:spPr>
        <p:txBody>
          <a:bodyPr/>
          <a:lstStyle/>
          <a:p>
            <a:pPr eaLnBrk="1" hangingPunct="1"/>
            <a:r>
              <a:rPr lang="da-DK" smtClean="0"/>
              <a:t>Strategi</a:t>
            </a:r>
          </a:p>
          <a:p>
            <a:pPr eaLnBrk="1" hangingPunct="1"/>
            <a:r>
              <a:rPr lang="da-DK" smtClean="0"/>
              <a:t>Kvalitetssikring</a:t>
            </a:r>
          </a:p>
          <a:p>
            <a:pPr eaLnBrk="1" hangingPunct="1"/>
            <a:r>
              <a:rPr lang="da-DK" smtClean="0"/>
              <a:t>Vejledning af uddannelsesmiljøer</a:t>
            </a:r>
          </a:p>
          <a:p>
            <a:pPr eaLnBrk="1" hangingPunct="1"/>
            <a:r>
              <a:rPr lang="da-DK" smtClean="0"/>
              <a:t>Understøtning af nøglepersoner</a:t>
            </a:r>
          </a:p>
          <a:p>
            <a:pPr eaLnBrk="1" hangingPunct="1"/>
            <a:r>
              <a:rPr lang="da-DK" smtClean="0"/>
              <a:t>Forskning og formidling inden for medicinsk pædagogik  </a:t>
            </a:r>
          </a:p>
          <a:p>
            <a:pPr eaLnBrk="1" hangingPunct="1"/>
            <a:r>
              <a:rPr lang="da-DK" smtClean="0"/>
              <a:t>Samarbejde med RN og VUS</a:t>
            </a:r>
          </a:p>
          <a:p>
            <a:pPr eaLnBrk="1" hangingPunct="1"/>
            <a:endParaRPr lang="da-DK" smtClean="0"/>
          </a:p>
          <a:p>
            <a:pPr eaLnBrk="1" hangingPunct="1">
              <a:buFontTx/>
              <a:buNone/>
            </a:pPr>
            <a:r>
              <a:rPr lang="da-DK" b="1" smtClean="0"/>
              <a:t>PKL i medicinsk pædagogik</a:t>
            </a:r>
          </a:p>
          <a:p>
            <a:pPr eaLnBrk="1" hangingPunct="1"/>
            <a:r>
              <a:rPr lang="da-DK" smtClean="0"/>
              <a:t>Universitær tilknytning</a:t>
            </a:r>
          </a:p>
          <a:p>
            <a:pPr eaLnBrk="1" hangingPunct="1"/>
            <a:r>
              <a:rPr lang="da-DK" smtClean="0"/>
              <a:t>PhD studerende</a:t>
            </a:r>
          </a:p>
        </p:txBody>
      </p:sp>
      <p:pic>
        <p:nvPicPr>
          <p:cNvPr id="21507" name="Pladsholder til indhold 8" descr="untitled.bmp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84888" y="944563"/>
            <a:ext cx="2266950" cy="159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081088"/>
          </a:xfrm>
        </p:spPr>
        <p:txBody>
          <a:bodyPr/>
          <a:lstStyle/>
          <a:p>
            <a:pPr eaLnBrk="1" hangingPunct="1"/>
            <a:r>
              <a:rPr lang="da-DK" sz="2000" smtClean="0"/>
              <a:t/>
            </a:r>
            <a:br>
              <a:rPr lang="da-DK" sz="2000" smtClean="0"/>
            </a:br>
            <a:r>
              <a:rPr lang="da-DK" smtClean="0"/>
              <a:t>Speciallægeuddannelse</a:t>
            </a:r>
            <a:r>
              <a:rPr lang="da-DK" sz="2000" smtClean="0"/>
              <a:t>  </a:t>
            </a:r>
            <a:br>
              <a:rPr lang="da-DK" sz="2000" smtClean="0"/>
            </a:br>
            <a:r>
              <a:rPr lang="da-DK" sz="1600" smtClean="0"/>
              <a:t>i et </a:t>
            </a:r>
            <a:r>
              <a:rPr lang="da-DK" sz="1800" smtClean="0"/>
              <a:t>speciale</a:t>
            </a:r>
            <a:r>
              <a:rPr lang="da-DK" sz="1600" smtClean="0"/>
              <a:t> i 2015</a:t>
            </a:r>
          </a:p>
        </p:txBody>
      </p:sp>
      <p:sp>
        <p:nvSpPr>
          <p:cNvPr id="23554" name="Tekstboks 20"/>
          <p:cNvSpPr txBox="1">
            <a:spLocks noChangeArrowheads="1"/>
          </p:cNvSpPr>
          <p:nvPr/>
        </p:nvSpPr>
        <p:spPr bwMode="auto">
          <a:xfrm>
            <a:off x="6804025" y="5970588"/>
            <a:ext cx="2376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600"/>
              <a:t>110 personer</a:t>
            </a:r>
          </a:p>
        </p:txBody>
      </p:sp>
      <p:sp>
        <p:nvSpPr>
          <p:cNvPr id="23555" name="Ellipse 21"/>
          <p:cNvSpPr>
            <a:spLocks noChangeArrowheads="1"/>
          </p:cNvSpPr>
          <p:nvPr/>
        </p:nvSpPr>
        <p:spPr bwMode="auto">
          <a:xfrm>
            <a:off x="1835150" y="1916113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da-DK"/>
          </a:p>
        </p:txBody>
      </p:sp>
      <p:sp>
        <p:nvSpPr>
          <p:cNvPr id="23556" name="Ellipse 24"/>
          <p:cNvSpPr>
            <a:spLocks noChangeArrowheads="1"/>
          </p:cNvSpPr>
          <p:nvPr/>
        </p:nvSpPr>
        <p:spPr bwMode="auto">
          <a:xfrm>
            <a:off x="1187450" y="1628775"/>
            <a:ext cx="1439863" cy="8636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da-DK"/>
          </a:p>
        </p:txBody>
      </p:sp>
      <p:sp>
        <p:nvSpPr>
          <p:cNvPr id="23557" name="Ellipse 25"/>
          <p:cNvSpPr>
            <a:spLocks noChangeArrowheads="1"/>
          </p:cNvSpPr>
          <p:nvPr/>
        </p:nvSpPr>
        <p:spPr bwMode="auto">
          <a:xfrm>
            <a:off x="827088" y="1773238"/>
            <a:ext cx="1441450" cy="7191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da-DK"/>
          </a:p>
        </p:txBody>
      </p:sp>
      <p:sp>
        <p:nvSpPr>
          <p:cNvPr id="23558" name="Afrundet rektangel 27"/>
          <p:cNvSpPr>
            <a:spLocks noChangeArrowheads="1"/>
          </p:cNvSpPr>
          <p:nvPr/>
        </p:nvSpPr>
        <p:spPr bwMode="auto">
          <a:xfrm>
            <a:off x="179388" y="2997200"/>
            <a:ext cx="914400" cy="914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da-DK"/>
          </a:p>
        </p:txBody>
      </p:sp>
      <p:sp>
        <p:nvSpPr>
          <p:cNvPr id="23559" name="Afrundet rektangel 31"/>
          <p:cNvSpPr>
            <a:spLocks noChangeArrowheads="1"/>
          </p:cNvSpPr>
          <p:nvPr/>
        </p:nvSpPr>
        <p:spPr bwMode="auto">
          <a:xfrm>
            <a:off x="3132138" y="2060575"/>
            <a:ext cx="1584325" cy="2159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anchor="b"/>
          <a:lstStyle/>
          <a:p>
            <a:endParaRPr lang="da-DK"/>
          </a:p>
        </p:txBody>
      </p:sp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1090613"/>
            <a:ext cx="8564563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484188" y="7938"/>
            <a:ext cx="8178800" cy="1057275"/>
          </a:xfrm>
        </p:spPr>
        <p:txBody>
          <a:bodyPr/>
          <a:lstStyle/>
          <a:p>
            <a:pPr eaLnBrk="1" hangingPunct="1"/>
            <a:r>
              <a:rPr lang="da-DK" smtClean="0"/>
              <a:t>Faculty development</a:t>
            </a:r>
          </a:p>
        </p:txBody>
      </p:sp>
      <p:sp>
        <p:nvSpPr>
          <p:cNvPr id="25602" name="Pladsholder til indhold 2"/>
          <p:cNvSpPr>
            <a:spLocks noGrp="1"/>
          </p:cNvSpPr>
          <p:nvPr>
            <p:ph idx="1"/>
          </p:nvPr>
        </p:nvSpPr>
        <p:spPr>
          <a:xfrm>
            <a:off x="484188" y="1465263"/>
            <a:ext cx="8178800" cy="4267200"/>
          </a:xfrm>
        </p:spPr>
        <p:txBody>
          <a:bodyPr/>
          <a:lstStyle/>
          <a:p>
            <a:pPr eaLnBrk="1" hangingPunct="1"/>
            <a:r>
              <a:rPr lang="da-DK" smtClean="0"/>
              <a:t>Hospitalsniveau</a:t>
            </a:r>
          </a:p>
          <a:p>
            <a:pPr lvl="1" eaLnBrk="1" hangingPunct="1"/>
            <a:r>
              <a:rPr lang="da-DK" smtClean="0"/>
              <a:t>Strategi og handleplan</a:t>
            </a:r>
          </a:p>
          <a:p>
            <a:pPr eaLnBrk="1" hangingPunct="1"/>
            <a:r>
              <a:rPr lang="da-DK" smtClean="0"/>
              <a:t>Klinikniveau</a:t>
            </a:r>
          </a:p>
          <a:p>
            <a:pPr lvl="1" eaLnBrk="1" hangingPunct="1"/>
            <a:r>
              <a:rPr lang="da-DK" smtClean="0"/>
              <a:t>Involvering af klinikledelser</a:t>
            </a:r>
          </a:p>
          <a:p>
            <a:pPr eaLnBrk="1" hangingPunct="1"/>
            <a:r>
              <a:rPr lang="da-DK" smtClean="0"/>
              <a:t>Specialeniveau</a:t>
            </a:r>
          </a:p>
          <a:p>
            <a:pPr lvl="1" eaLnBrk="1" hangingPunct="1"/>
            <a:r>
              <a:rPr lang="da-DK" smtClean="0"/>
              <a:t>Formelle uddannelsespersoner UAO + UKYL samt ledelsen</a:t>
            </a:r>
          </a:p>
          <a:p>
            <a:pPr eaLnBrk="1" hangingPunct="1"/>
            <a:r>
              <a:rPr lang="da-DK" smtClean="0"/>
              <a:t>Individniveau</a:t>
            </a:r>
          </a:p>
          <a:p>
            <a:pPr lvl="1" eaLnBrk="1" hangingPunct="1"/>
            <a:r>
              <a:rPr lang="da-DK" smtClean="0"/>
              <a:t>Alle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Hospitalsnivau og klinikniveau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DPU – </a:t>
            </a:r>
            <a:r>
              <a:rPr lang="en-GB" dirty="0" err="1" smtClean="0"/>
              <a:t>Tænketank</a:t>
            </a:r>
            <a:r>
              <a:rPr lang="en-GB" dirty="0" smtClean="0"/>
              <a:t> </a:t>
            </a:r>
            <a:r>
              <a:rPr lang="en-GB" dirty="0" err="1" smtClean="0"/>
              <a:t>vedr</a:t>
            </a:r>
            <a:r>
              <a:rPr lang="en-GB" dirty="0" smtClean="0"/>
              <a:t>. </a:t>
            </a:r>
            <a:r>
              <a:rPr lang="en-GB" dirty="0" err="1" smtClean="0"/>
              <a:t>uddannelse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err="1" smtClean="0"/>
              <a:t>Handleplan</a:t>
            </a:r>
            <a:r>
              <a:rPr lang="en-GB" dirty="0" smtClean="0"/>
              <a:t> 2015 – Aalborg </a:t>
            </a:r>
            <a:r>
              <a:rPr lang="en-GB" dirty="0" err="1" smtClean="0"/>
              <a:t>Universitetshospital</a:t>
            </a:r>
            <a:endParaRPr lang="en-GB" dirty="0" smtClean="0"/>
          </a:p>
          <a:p>
            <a:pPr marL="534987" lvl="2" eaLnBrk="1" hangingPunct="1">
              <a:defRPr/>
            </a:pPr>
            <a:r>
              <a:rPr lang="da-DK" sz="2200" dirty="0" smtClean="0"/>
              <a:t>Strategi for vejlederuddannelse af speciallæger</a:t>
            </a:r>
          </a:p>
          <a:p>
            <a:pPr marL="896937" lvl="3" eaLnBrk="1" hangingPunct="1">
              <a:defRPr/>
            </a:pPr>
            <a:r>
              <a:rPr lang="da-DK" sz="1800" dirty="0" smtClean="0"/>
              <a:t>2020 har alle speciallæger et opdateret vejlederkursus </a:t>
            </a:r>
          </a:p>
          <a:p>
            <a:pPr lvl="1" eaLnBrk="1" hangingPunct="1">
              <a:defRPr/>
            </a:pPr>
            <a:r>
              <a:rPr lang="da-DK" dirty="0" smtClean="0"/>
              <a:t>Rekruttering og fastholdelse af læger </a:t>
            </a:r>
          </a:p>
          <a:p>
            <a:pPr lvl="2" eaLnBrk="1" hangingPunct="1">
              <a:defRPr/>
            </a:pPr>
            <a:r>
              <a:rPr lang="da-DK" dirty="0" smtClean="0"/>
              <a:t>Status og specialespecifikke handleplaner</a:t>
            </a:r>
          </a:p>
          <a:p>
            <a:pPr lvl="3" eaLnBrk="1" hangingPunct="1">
              <a:defRPr/>
            </a:pPr>
            <a:r>
              <a:rPr lang="da-DK" sz="1600" b="1" dirty="0" smtClean="0"/>
              <a:t>Uddannelsesmiljøerne</a:t>
            </a:r>
          </a:p>
          <a:p>
            <a:pPr lvl="3" eaLnBrk="1" hangingPunct="1">
              <a:defRPr/>
            </a:pPr>
            <a:r>
              <a:rPr lang="da-DK" sz="1600" dirty="0" smtClean="0"/>
              <a:t>Eksponering af specialet</a:t>
            </a:r>
          </a:p>
          <a:p>
            <a:pPr lvl="3" eaLnBrk="1" hangingPunct="1">
              <a:defRPr/>
            </a:pPr>
            <a:r>
              <a:rPr lang="da-DK" sz="1600" b="1" dirty="0" smtClean="0"/>
              <a:t>Karrierevejledning og rådgivning</a:t>
            </a:r>
          </a:p>
          <a:p>
            <a:pPr lvl="3" eaLnBrk="1" hangingPunct="1">
              <a:defRPr/>
            </a:pPr>
            <a:r>
              <a:rPr lang="da-DK" sz="1600" dirty="0" smtClean="0"/>
              <a:t>Specialets faglige og forskningsmæssige udvikling</a:t>
            </a:r>
          </a:p>
          <a:p>
            <a:pPr lvl="3" eaLnBrk="1" hangingPunct="1">
              <a:defRPr/>
            </a:pPr>
            <a:r>
              <a:rPr lang="da-DK" sz="1600" dirty="0" smtClean="0"/>
              <a:t>Fysiske og sociale rammer</a:t>
            </a:r>
          </a:p>
          <a:p>
            <a:pPr lvl="2" eaLnBrk="1" hangingPunct="1">
              <a:defRPr/>
            </a:pPr>
            <a:r>
              <a:rPr lang="da-DK" dirty="0" smtClean="0"/>
              <a:t>Møder mellem UKO og klinikledelser + ledende overlæge, UAO, UKYL</a:t>
            </a:r>
          </a:p>
          <a:p>
            <a:pPr lvl="2" eaLnBrk="1" hangingPunct="1">
              <a:defRPr/>
            </a:pPr>
            <a:r>
              <a:rPr lang="da-DK" dirty="0" smtClean="0"/>
              <a:t>Afrapportering til Udvidet Hospitalsledelse</a:t>
            </a:r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Region Nordjylland">
  <a:themeElements>
    <a:clrScheme name="2 Print Sundhed">
      <a:dk1>
        <a:sysClr val="windowText" lastClr="000000"/>
      </a:dk1>
      <a:lt1>
        <a:srgbClr val="004150"/>
      </a:lt1>
      <a:dk2>
        <a:srgbClr val="FFFFFF"/>
      </a:dk2>
      <a:lt2>
        <a:srgbClr val="006983"/>
      </a:lt2>
      <a:accent1>
        <a:srgbClr val="006983"/>
      </a:accent1>
      <a:accent2>
        <a:srgbClr val="1BD1FF"/>
      </a:accent2>
      <a:accent3>
        <a:srgbClr val="003145"/>
      </a:accent3>
      <a:accent4>
        <a:srgbClr val="3C8A2E"/>
      </a:accent4>
      <a:accent5>
        <a:srgbClr val="228E7C"/>
      </a:accent5>
      <a:accent6>
        <a:srgbClr val="00206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gionNordjylland_Rød">
      <a:dk1>
        <a:sysClr val="windowText" lastClr="000000"/>
      </a:dk1>
      <a:lt1>
        <a:srgbClr val="F3F5F5"/>
      </a:lt1>
      <a:dk2>
        <a:srgbClr val="411F27"/>
      </a:dk2>
      <a:lt2>
        <a:srgbClr val="ADC2C7"/>
      </a:lt2>
      <a:accent1>
        <a:srgbClr val="822433"/>
      </a:accent1>
      <a:accent2>
        <a:srgbClr val="E37222"/>
      </a:accent2>
      <a:accent3>
        <a:srgbClr val="4E161F"/>
      </a:accent3>
      <a:accent4>
        <a:srgbClr val="C00000"/>
      </a:accent4>
      <a:accent5>
        <a:srgbClr val="FF4040"/>
      </a:accent5>
      <a:accent6>
        <a:srgbClr val="0000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gionNordjylland_Rød">
      <a:dk1>
        <a:sysClr val="windowText" lastClr="000000"/>
      </a:dk1>
      <a:lt1>
        <a:srgbClr val="F3F5F5"/>
      </a:lt1>
      <a:dk2>
        <a:srgbClr val="411F27"/>
      </a:dk2>
      <a:lt2>
        <a:srgbClr val="ADC2C7"/>
      </a:lt2>
      <a:accent1>
        <a:srgbClr val="822433"/>
      </a:accent1>
      <a:accent2>
        <a:srgbClr val="E37222"/>
      </a:accent2>
      <a:accent3>
        <a:srgbClr val="4E161F"/>
      </a:accent3>
      <a:accent4>
        <a:srgbClr val="C00000"/>
      </a:accent4>
      <a:accent5>
        <a:srgbClr val="FF4040"/>
      </a:accent5>
      <a:accent6>
        <a:srgbClr val="000000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839</Words>
  <Application>Microsoft Office PowerPoint</Application>
  <PresentationFormat>Skærmshow (4:3)</PresentationFormat>
  <Paragraphs>216</Paragraphs>
  <Slides>26</Slides>
  <Notes>26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Designskabeloner</vt:lpstr>
      </vt:variant>
      <vt:variant>
        <vt:i4>2</vt:i4>
      </vt:variant>
      <vt:variant>
        <vt:lpstr>Diastitler</vt:lpstr>
      </vt:variant>
      <vt:variant>
        <vt:i4>26</vt:i4>
      </vt:variant>
    </vt:vector>
  </HeadingPairs>
  <TitlesOfParts>
    <vt:vector size="32" baseType="lpstr">
      <vt:lpstr>Arial</vt:lpstr>
      <vt:lpstr>Corbel</vt:lpstr>
      <vt:lpstr>Times New Roman</vt:lpstr>
      <vt:lpstr>AF Diwa Bold</vt:lpstr>
      <vt:lpstr>Region Nordjylland</vt:lpstr>
      <vt:lpstr>Region Nordjylland</vt:lpstr>
      <vt:lpstr>FACULTY DEVELOPMENT på HOSPITALSNIVEAU</vt:lpstr>
      <vt:lpstr>  </vt:lpstr>
      <vt:lpstr>Faculty development (FD) - UKO perspektiv</vt:lpstr>
      <vt:lpstr>UKO  - Videreuddannelsesregion Nord</vt:lpstr>
      <vt:lpstr>Postgraduat uddannelse  Aalborg Universitetshospital </vt:lpstr>
      <vt:lpstr>Funktionsbeskrivelse for UKO</vt:lpstr>
      <vt:lpstr> Speciallægeuddannelse   i et speciale i 2015</vt:lpstr>
      <vt:lpstr>Faculty development</vt:lpstr>
      <vt:lpstr>Hospitalsnivau og klinikniveau</vt:lpstr>
      <vt:lpstr>Specialeniveau og individuelt niveau </vt:lpstr>
      <vt:lpstr>Temamøder om uddannelse</vt:lpstr>
      <vt:lpstr>  Temamøde for uddannelsesansvarlige Februar 2016</vt:lpstr>
      <vt:lpstr>LUF Hjemmesiden for lægers uddannelse www.luf.aalborguh.rn.dk  </vt:lpstr>
      <vt:lpstr> Faculty development  &amp; Vejledning</vt:lpstr>
      <vt:lpstr>Nyhedsbrev om postgraduat uddannelse</vt:lpstr>
      <vt:lpstr> Information om postgraduat uddannelse  </vt:lpstr>
      <vt:lpstr>  3-timersmøderne   Innovation på uddannelsesområdet  </vt:lpstr>
      <vt:lpstr>3-timersrapporter</vt:lpstr>
      <vt:lpstr>Succeskriterier Afholdt siden 2002  - ca. 2/3 af uddannelsesinitiativerne bliver implementeret</vt:lpstr>
      <vt:lpstr>Baggrund</vt:lpstr>
      <vt:lpstr>Resultat</vt:lpstr>
      <vt:lpstr>3-timersmødet 2013  TEMA: Samarbejde i teams og om patientforløb</vt:lpstr>
      <vt:lpstr>3-timersrapporten 2014 – videndeling i den postgraduate uddannelse</vt:lpstr>
      <vt:lpstr>Tema for 3-timersmødet  2015  Kompetencevurdering  </vt:lpstr>
      <vt:lpstr>Hvad har vi – hvad bruger vi - og hvad kunne vi godt tænke os? </vt:lpstr>
      <vt:lpstr>Hvad har vi – Hvad bruger vi - og hvad kunne vi godt tænke os? </vt:lpstr>
    </vt:vector>
  </TitlesOfParts>
  <Company>Region Nordjylland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Toft Clausen</dc:creator>
  <cp:lastModifiedBy>Margit Højbjerg Nielsen</cp:lastModifiedBy>
  <cp:revision>135</cp:revision>
  <cp:lastPrinted>2015-12-21T12:27:44Z</cp:lastPrinted>
  <dcterms:created xsi:type="dcterms:W3CDTF">2009-09-30T07:51:54Z</dcterms:created>
  <dcterms:modified xsi:type="dcterms:W3CDTF">2015-12-22T12:40:36Z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rrentSublogo">
    <vt:lpwstr/>
  </property>
  <property fmtid="{D5CDD505-2E9C-101B-9397-08002B2CF9AE}" pid="4" name="CurrentOffice">
    <vt:lpwstr>Aalborg Universitetshospital</vt:lpwstr>
  </property>
  <property fmtid="{D5CDD505-2E9C-101B-9397-08002B2CF9AE}" pid="5" name="CurrentUser">
    <vt:lpwstr>Standard Profile</vt:lpwstr>
  </property>
  <property fmtid="{D5CDD505-2E9C-101B-9397-08002B2CF9AE}" pid="6" name="CurrentLogoPath">
    <vt:lpwstr/>
  </property>
  <property fmtid="{D5CDD505-2E9C-101B-9397-08002B2CF9AE}" pid="7" name="CurrentDepartmentName">
    <vt:lpwstr/>
  </property>
  <property fmtid="{D5CDD505-2E9C-101B-9397-08002B2CF9AE}" pid="8" name="CurrentClientLogoPath">
    <vt:lpwstr/>
  </property>
  <property fmtid="{D5CDD505-2E9C-101B-9397-08002B2CF9AE}" pid="9" name="CurrentDate">
    <vt:lpwstr/>
  </property>
  <property fmtid="{D5CDD505-2E9C-101B-9397-08002B2CF9AE}" pid="10" name="CurrentPresentationTitle">
    <vt:lpwstr/>
  </property>
  <property fmtid="{D5CDD505-2E9C-101B-9397-08002B2CF9AE}" pid="11" name="CurrentAuthor">
    <vt:lpwstr/>
  </property>
  <property fmtid="{D5CDD505-2E9C-101B-9397-08002B2CF9AE}" pid="12" name="CurrentDepartment">
    <vt:lpwstr>Aalborg Universitetshospital</vt:lpwstr>
  </property>
  <property fmtid="{D5CDD505-2E9C-101B-9397-08002B2CF9AE}" pid="13" name="CurrentBusinessLine">
    <vt:lpwstr/>
  </property>
  <property fmtid="{D5CDD505-2E9C-101B-9397-08002B2CF9AE}" pid="14" name="CurrentCountry">
    <vt:lpwstr/>
  </property>
  <property fmtid="{D5CDD505-2E9C-101B-9397-08002B2CF9AE}" pid="15" name="CurrentPaperType">
    <vt:lpwstr/>
  </property>
  <property fmtid="{D5CDD505-2E9C-101B-9397-08002B2CF9AE}" pid="16" name="CurrentInformationClass">
    <vt:lpwstr/>
  </property>
  <property fmtid="{D5CDD505-2E9C-101B-9397-08002B2CF9AE}" pid="17" name="CurrentRestrictedAccess">
    <vt:lpwstr/>
  </property>
  <property fmtid="{D5CDD505-2E9C-101B-9397-08002B2CF9AE}" pid="18" name="CurrentLanguage">
    <vt:lpwstr>Danish</vt:lpwstr>
  </property>
</Properties>
</file>