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81" r:id="rId3"/>
    <p:sldId id="282" r:id="rId4"/>
    <p:sldId id="283" r:id="rId5"/>
    <p:sldId id="286" r:id="rId6"/>
    <p:sldId id="280" r:id="rId7"/>
    <p:sldId id="284" r:id="rId8"/>
    <p:sldId id="288" r:id="rId9"/>
    <p:sldId id="287" r:id="rId10"/>
  </p:sldIdLst>
  <p:sldSz cx="9144000" cy="6858000" type="screen4x3"/>
  <p:notesSz cx="6797675" cy="9926638"/>
  <p:custDataLst>
    <p:tags r:id="rId12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F98"/>
    <a:srgbClr val="DBD9C0"/>
    <a:srgbClr val="828971"/>
    <a:srgbClr val="949D9E"/>
    <a:srgbClr val="AAA38E"/>
    <a:srgbClr val="506A4F"/>
    <a:srgbClr val="AED2A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>
      <p:cViewPr>
        <p:scale>
          <a:sx n="100" d="100"/>
          <a:sy n="100" d="100"/>
        </p:scale>
        <p:origin x="-1962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AA9BB00-F9A6-4A6B-8773-4502FCC50884}" type="datetimeFigureOut">
              <a:rPr lang="da-DK" altLang="da-DK"/>
              <a:pPr>
                <a:defRPr/>
              </a:pPr>
              <a:t>01-03-2017</a:t>
            </a:fld>
            <a:endParaRPr lang="da-DK" altLang="da-DK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A580078-93FD-4C46-8E54-177B797FDAC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3524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PowerPoint_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6" descr="Bomaerke Hv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37063"/>
            <a:ext cx="24479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logo Hv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13" b="28854"/>
          <a:stretch>
            <a:fillRect/>
          </a:stretch>
        </p:blipFill>
        <p:spPr bwMode="auto">
          <a:xfrm>
            <a:off x="2454275" y="5243513"/>
            <a:ext cx="39068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6913563" cy="1728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276475"/>
            <a:ext cx="6400800" cy="1152525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rgbClr val="506A4F"/>
                </a:solidFill>
              </a:defRPr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-6350"/>
            <a:ext cx="161925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438" y="3429000"/>
            <a:ext cx="3527425" cy="476250"/>
          </a:xfrm>
        </p:spPr>
        <p:txBody>
          <a:bodyPr anchor="t"/>
          <a:lstStyle>
            <a:lvl1pPr>
              <a:defRPr>
                <a:solidFill>
                  <a:srgbClr val="506A4F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178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A2C3-AC29-4A79-8D25-5B411971D7A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27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15113" y="260350"/>
            <a:ext cx="2071687" cy="56896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67425" cy="56896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4B535-D917-42FD-A84E-D045A6F65A3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238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0810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395288" y="1600200"/>
            <a:ext cx="4068762" cy="434975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16450" y="1600200"/>
            <a:ext cx="4070350" cy="209867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4616450" y="3851275"/>
            <a:ext cx="4070350" cy="209867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1053-2CBA-4979-AFA5-6922AF420F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348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B91C2-ADC7-47AE-8267-A20AAD9FC73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94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8EE9-1099-474C-8593-4AD3604B555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878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95288" y="1600200"/>
            <a:ext cx="40687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2A3A-D13D-4882-B616-C12C935C1E1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35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A6DD-63B9-4437-9E98-12A9306F88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82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09861-6E57-462A-8FA2-FC94E7088A2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83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C885-8B61-45E5-B179-AC72BEBB795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6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0FCF8-1CE2-46B4-8ED6-8428234683A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370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0BE61-CA3C-47E2-950D-020E1AA63C7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76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82296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00200"/>
            <a:ext cx="82915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7938" y="5949950"/>
            <a:ext cx="2527301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-3175"/>
            <a:ext cx="16192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pic>
        <p:nvPicPr>
          <p:cNvPr id="1030" name="Picture 24" descr="PowerPoint_grafik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2838" y="-3175"/>
            <a:ext cx="411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00" tIns="0" rIns="7200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9F84F4-81CC-431C-8277-69143B4D29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2" name="Picture 25" descr="logo Hvi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348413"/>
            <a:ext cx="2193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06A4F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0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>
          <a:solidFill>
            <a:schemeClr val="tx1"/>
          </a:solidFill>
          <a:latin typeface="+mn-lt"/>
        </a:defRPr>
      </a:lvl3pPr>
      <a:lvl4pPr marL="1257300" indent="-180975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1400">
          <a:solidFill>
            <a:schemeClr val="tx1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24744"/>
            <a:ext cx="7993063" cy="1728788"/>
          </a:xfrm>
        </p:spPr>
        <p:txBody>
          <a:bodyPr/>
          <a:lstStyle/>
          <a:p>
            <a:pPr eaLnBrk="1" hangingPunct="1"/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sz="3200" dirty="0" smtClean="0"/>
              <a:t>Ny KBU-målbeskrivelse</a:t>
            </a:r>
            <a:br>
              <a:rPr lang="da-DK" altLang="da-DK" sz="3200" dirty="0" smtClean="0"/>
            </a:br>
            <a:r>
              <a:rPr lang="da-DK" altLang="da-DK" sz="3200" dirty="0"/>
              <a:t/>
            </a:r>
            <a:br>
              <a:rPr lang="da-DK" altLang="da-DK" sz="3200" dirty="0"/>
            </a:br>
            <a:r>
              <a:rPr lang="da-DK" altLang="da-DK" sz="3200" dirty="0" smtClean="0"/>
              <a:t>Fordeling af kompetencer mellem uddannelsesstederne</a:t>
            </a:r>
            <a:endParaRPr lang="da-DK" alt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</a:t>
            </a:r>
            <a:r>
              <a:rPr lang="da-DK" dirty="0" smtClean="0"/>
              <a:t>ddannelsesgivende afdelinger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Den nye målbeskrivelse </a:t>
            </a:r>
            <a:r>
              <a:rPr lang="da-DK" i="1" dirty="0" smtClean="0"/>
              <a:t>kræver </a:t>
            </a:r>
            <a:r>
              <a:rPr lang="da-DK" dirty="0" smtClean="0"/>
              <a:t>ikke</a:t>
            </a:r>
            <a:r>
              <a:rPr lang="da-DK" i="1" dirty="0" smtClean="0"/>
              <a:t> </a:t>
            </a:r>
            <a:r>
              <a:rPr lang="da-DK" dirty="0" smtClean="0"/>
              <a:t>ændringer i hvilke uddannelsessteder, der indgår i KBU</a:t>
            </a:r>
          </a:p>
          <a:p>
            <a:endParaRPr lang="da-DK" dirty="0" smtClean="0"/>
          </a:p>
          <a:p>
            <a:r>
              <a:rPr lang="da-DK" dirty="0" smtClean="0"/>
              <a:t>Men implementeringen af den nye målbeskrivelse kan give anledning til at overveje, om vi har de rigtige uddannelsessteder/kombinationer eller om noget skal ændres?</a:t>
            </a:r>
          </a:p>
          <a:p>
            <a:endParaRPr lang="da-DK" dirty="0" smtClean="0"/>
          </a:p>
          <a:p>
            <a:r>
              <a:rPr lang="da-DK" dirty="0" smtClean="0"/>
              <a:t>De lægefaglige indstillinger giver et overblik over uddannelsesstederne på hospitalsenhederne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709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Gennemse de lægefaglige indstillinger fra jeres enheder</a:t>
            </a:r>
          </a:p>
          <a:p>
            <a:pPr marL="0" indent="0">
              <a:buNone/>
            </a:pPr>
            <a:r>
              <a:rPr lang="da-DK" dirty="0" smtClean="0"/>
              <a:t>Hvilke KBU-forløb fungerer rigtig godt?</a:t>
            </a:r>
          </a:p>
          <a:p>
            <a:pPr marL="0" indent="0">
              <a:buNone/>
            </a:pPr>
            <a:r>
              <a:rPr lang="da-DK" dirty="0" smtClean="0"/>
              <a:t>Er de uddannelsessteder med, I gerne vil have med?</a:t>
            </a:r>
          </a:p>
          <a:p>
            <a:pPr marL="0" indent="0">
              <a:buNone/>
            </a:pPr>
            <a:r>
              <a:rPr lang="da-DK" dirty="0" smtClean="0"/>
              <a:t>Er der anledning til at ændre noget? </a:t>
            </a:r>
          </a:p>
          <a:p>
            <a:pPr marL="817563" lvl="1" indent="-457200">
              <a:buFont typeface="+mj-lt"/>
              <a:buAutoNum type="arabicPeriod"/>
            </a:pPr>
            <a:r>
              <a:rPr lang="da-DK" sz="1600" dirty="0" smtClean="0"/>
              <a:t>i antallet af uddannelsessteder?</a:t>
            </a:r>
          </a:p>
          <a:p>
            <a:pPr marL="817563" lvl="1" indent="-457200">
              <a:buFont typeface="+mj-lt"/>
              <a:buAutoNum type="arabicPeriod"/>
            </a:pPr>
            <a:r>
              <a:rPr lang="da-DK" sz="1600" dirty="0" smtClean="0"/>
              <a:t>i sammensætningen af forløb?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947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</a:t>
            </a:r>
            <a:r>
              <a:rPr lang="da-DK" dirty="0" smtClean="0"/>
              <a:t>rupper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Susanne, Tine, Flemming, Dan, Marc, Morten, Joachim N, Christoffer</a:t>
            </a:r>
          </a:p>
          <a:p>
            <a:endParaRPr lang="da-DK" dirty="0"/>
          </a:p>
          <a:p>
            <a:r>
              <a:rPr lang="da-DK" dirty="0" smtClean="0"/>
              <a:t>Vibeke, Claus, Franz, Jens Peter, Rasmus,</a:t>
            </a:r>
          </a:p>
          <a:p>
            <a:endParaRPr lang="da-DK" dirty="0"/>
          </a:p>
          <a:p>
            <a:r>
              <a:rPr lang="da-DK" dirty="0" smtClean="0"/>
              <a:t>UOA fra Horsens, Anita, Charlotte, Karen, Rikke</a:t>
            </a:r>
          </a:p>
          <a:p>
            <a:endParaRPr lang="da-DK" dirty="0"/>
          </a:p>
          <a:p>
            <a:r>
              <a:rPr lang="da-DK" dirty="0" smtClean="0"/>
              <a:t>Marianne, Joachim F, Erik, Berit</a:t>
            </a:r>
          </a:p>
          <a:p>
            <a:endParaRPr lang="da-DK" dirty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88142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-99392"/>
            <a:ext cx="8229600" cy="1081088"/>
          </a:xfrm>
        </p:spPr>
        <p:txBody>
          <a:bodyPr/>
          <a:lstStyle/>
          <a:p>
            <a:r>
              <a:rPr lang="da-DK" dirty="0" smtClean="0"/>
              <a:t>De nye kompetencer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412776"/>
            <a:ext cx="8291512" cy="434975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sz="1600" dirty="0"/>
              <a:t>M</a:t>
            </a:r>
            <a:r>
              <a:rPr lang="da-DK" sz="1600" dirty="0" smtClean="0"/>
              <a:t>odtage, vurdere og initiere behandling af den akutte patient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Foretage genoplivning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Gennemføre konsultation selvstændigt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Følge op på plan for indlagt patient (konsultation/stuegang)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V</a:t>
            </a:r>
            <a:r>
              <a:rPr lang="da-DK" sz="1600" dirty="0" smtClean="0"/>
              <a:t>aretage udskrivning/afslutte patientforløb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Sikre sammenhæng i patientbehandling, patientforløb, overgange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Udføre afdelingens/almen praksis’ relevante praktiske procedurer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Anvende afdelingens/almen praksis’ tekniske udstyr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Forberede og varetage </a:t>
            </a:r>
            <a:r>
              <a:rPr lang="da-DK" sz="1600" dirty="0" err="1" smtClean="0"/>
              <a:t>intrahospital</a:t>
            </a:r>
            <a:r>
              <a:rPr lang="da-DK" sz="1600" dirty="0" smtClean="0"/>
              <a:t> transport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/>
              <a:t>V</a:t>
            </a:r>
            <a:r>
              <a:rPr lang="da-DK" sz="1600" dirty="0" smtClean="0"/>
              <a:t>aretage vagtfunktion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Erkende og agere relevant i forhold til behandlingskomplikationer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Agere relevant i henhold til gældende lovgivning og patientsikkerhed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Kommunikere og samarbejde med kolleger og andre samarbejdspartnere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Undervise sundhedsprofessionelle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Reflektere i og over egen og andres praksis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600" dirty="0" smtClean="0"/>
              <a:t>Planlægge personlig udvikling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95951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44624"/>
            <a:ext cx="8229600" cy="1081088"/>
          </a:xfrm>
        </p:spPr>
        <p:txBody>
          <a:bodyPr/>
          <a:lstStyle/>
          <a:p>
            <a:r>
              <a:rPr lang="da-DK" dirty="0" smtClean="0"/>
              <a:t>Fordeling af kompetencer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484784"/>
            <a:ext cx="8291512" cy="4349750"/>
          </a:xfrm>
        </p:spPr>
        <p:txBody>
          <a:bodyPr/>
          <a:lstStyle/>
          <a:p>
            <a:r>
              <a:rPr lang="da-DK" dirty="0" smtClean="0"/>
              <a:t>De 15 kompetencer i den gamle målbeskrivelse bliver godkendt på forskellige uddannelsessteder</a:t>
            </a:r>
          </a:p>
          <a:p>
            <a:r>
              <a:rPr lang="da-DK" dirty="0" smtClean="0"/>
              <a:t>Af uddannelsesprogrammet fremgår det hvor og hvornår kompetencen skal opnås og godkendes</a:t>
            </a:r>
          </a:p>
          <a:p>
            <a:r>
              <a:rPr lang="da-DK" dirty="0" smtClean="0"/>
              <a:t>Det er forskelligt hvilke kompetencer der godkendes på de ansættelsessteder der har 2. del.</a:t>
            </a:r>
          </a:p>
        </p:txBody>
      </p:sp>
    </p:spTree>
    <p:extLst>
      <p:ext uri="{BB962C8B-B14F-4D97-AF65-F5344CB8AC3E}">
        <p14:creationId xmlns:p14="http://schemas.microsoft.com/office/powerpoint/2010/main" val="118410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 i grupper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 smtClean="0"/>
              <a:t>Kom med et bud på en fordeling af kompetencer mellem 1. og 2. del af KBU. </a:t>
            </a:r>
          </a:p>
          <a:p>
            <a:endParaRPr lang="da-DK" dirty="0" smtClean="0"/>
          </a:p>
          <a:p>
            <a:r>
              <a:rPr lang="da-DK" dirty="0" smtClean="0"/>
              <a:t>Hvad skal læres hvor?</a:t>
            </a:r>
            <a:endParaRPr lang="da-DK" dirty="0"/>
          </a:p>
          <a:p>
            <a:r>
              <a:rPr lang="da-DK" dirty="0" smtClean="0"/>
              <a:t>Hvad godkendes hvor? </a:t>
            </a:r>
          </a:p>
          <a:p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302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</a:t>
            </a:r>
            <a:r>
              <a:rPr lang="da-DK" dirty="0" smtClean="0"/>
              <a:t>rupper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Susanne, Tine, Flemming, Dan, Marc, Morten, Joachim N, Christoffer</a:t>
            </a:r>
          </a:p>
          <a:p>
            <a:endParaRPr lang="da-DK" dirty="0"/>
          </a:p>
          <a:p>
            <a:r>
              <a:rPr lang="da-DK" dirty="0" smtClean="0"/>
              <a:t>Vibeke, Claus, Franz, Jens Peter, Rasmus,</a:t>
            </a:r>
          </a:p>
          <a:p>
            <a:endParaRPr lang="da-DK" dirty="0"/>
          </a:p>
          <a:p>
            <a:r>
              <a:rPr lang="da-DK" dirty="0" smtClean="0"/>
              <a:t>UOA fra Horsens, Anita, Charlotte, Karen, Rikke</a:t>
            </a:r>
          </a:p>
          <a:p>
            <a:endParaRPr lang="da-DK" dirty="0"/>
          </a:p>
          <a:p>
            <a:r>
              <a:rPr lang="da-DK" dirty="0" smtClean="0"/>
              <a:t>Marianne, Joachim F, Erik, Berit</a:t>
            </a:r>
          </a:p>
          <a:p>
            <a:endParaRPr lang="da-DK" dirty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53696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8. Hvilke procedurer skal læres femover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Er der nogen procedurer en færdig KBU-læge bare skal kunne?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Hvordan sikrer vi overgangen til I-stillinger i alle specialer, når KBU-lægerne lærer noget forskelligt?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endParaRPr lang="da-DK" dirty="0"/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74935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&amp;#x0D;&amp;#x0A;Ny KBU-målbeskrivelse&amp;#x0D;&amp;#x0A;&amp;#x0D;&amp;#x0A;Fordeling af kompetencer mellem uddannelsesstederne&amp;quot;&quot;/&gt;&lt;property id=&quot;20307&quot; value=&quot;256&quot;/&gt;&lt;/object&gt;&lt;object type=&quot;3&quot; unique_id=&quot;11991&quot;&gt;&lt;property id=&quot;20148&quot; value=&quot;5&quot;/&gt;&lt;property id=&quot;20300&quot; value=&quot;Slide 2 - &amp;quot;Uddannelsesgivende afdelinger&amp;quot;&quot;/&gt;&lt;property id=&quot;20307&quot; value=&quot;281&quot;/&gt;&lt;/object&gt;&lt;object type=&quot;3&quot; unique_id=&quot;11992&quot;&gt;&lt;property id=&quot;20148&quot; value=&quot;5&quot;/&gt;&lt;property id=&quot;20300&quot; value=&quot;Slide 3 - &amp;quot;Opgave&amp;quot;&quot;/&gt;&lt;property id=&quot;20307&quot; value=&quot;282&quot;/&gt;&lt;/object&gt;&lt;object type=&quot;3&quot; unique_id=&quot;11993&quot;&gt;&lt;property id=&quot;20148&quot; value=&quot;5&quot;/&gt;&lt;property id=&quot;20300&quot; value=&quot;Slide 4 - &amp;quot;Grupper&amp;quot;&quot;/&gt;&lt;property id=&quot;20307&quot; value=&quot;283&quot;/&gt;&lt;/object&gt;&lt;object type=&quot;3&quot; unique_id=&quot;11994&quot;&gt;&lt;property id=&quot;20148&quot; value=&quot;5&quot;/&gt;&lt;property id=&quot;20300&quot; value=&quot;Slide 5 - &amp;quot;De nye kompetencer&amp;quot;&quot;/&gt;&lt;property id=&quot;20307&quot; value=&quot;286&quot;/&gt;&lt;/object&gt;&lt;object type=&quot;3&quot; unique_id=&quot;11995&quot;&gt;&lt;property id=&quot;20148&quot; value=&quot;5&quot;/&gt;&lt;property id=&quot;20300&quot; value=&quot;Slide 6 - &amp;quot;Fordeling af kompetencer &amp;quot;&quot;/&gt;&lt;property id=&quot;20307&quot; value=&quot;280&quot;/&gt;&lt;/object&gt;&lt;object type=&quot;3&quot; unique_id=&quot;11996&quot;&gt;&lt;property id=&quot;20148&quot; value=&quot;5&quot;/&gt;&lt;property id=&quot;20300&quot; value=&quot;Slide 7 - &amp;quot;Opgave i grupper&amp;quot;&quot;/&gt;&lt;property id=&quot;20307&quot; value=&quot;284&quot;/&gt;&lt;/object&gt;&lt;object type=&quot;3&quot; unique_id=&quot;12059&quot;&gt;&lt;property id=&quot;20148&quot; value=&quot;5&quot;/&gt;&lt;property id=&quot;20300&quot; value=&quot;Slide 9 - &amp;quot;8. Hvilke procedurer skal læres femover&amp;quot;&quot;/&gt;&lt;property id=&quot;20307&quot; value=&quot;287&quot;/&gt;&lt;/object&gt;&lt;object type=&quot;3&quot; unique_id=&quot;12072&quot;&gt;&lt;property id=&quot;20148&quot; value=&quot;5&quot;/&gt;&lt;property id=&quot;20300&quot; value=&quot;Slide 8 - &amp;quot;Grupper&amp;quot;&quot;/&gt;&lt;property id=&quot;20307&quot; value=&quot;288&quot;/&gt;&lt;/object&gt;&lt;/object&gt;&lt;object type=&quot;8&quot; unique_id=&quot;1009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Videreuddannelsesregion Nord">
  <a:themeElements>
    <a:clrScheme name="Videreuddannelsesregion Nord 1">
      <a:dk1>
        <a:srgbClr val="6B6B6B"/>
      </a:dk1>
      <a:lt1>
        <a:srgbClr val="FDFDFD"/>
      </a:lt1>
      <a:dk2>
        <a:srgbClr val="822433"/>
      </a:dk2>
      <a:lt2>
        <a:srgbClr val="E6BC3F"/>
      </a:lt2>
      <a:accent1>
        <a:srgbClr val="E37222"/>
      </a:accent1>
      <a:accent2>
        <a:srgbClr val="006983"/>
      </a:accent2>
      <a:accent3>
        <a:srgbClr val="FEFEFE"/>
      </a:accent3>
      <a:accent4>
        <a:srgbClr val="5A5A5A"/>
      </a:accent4>
      <a:accent5>
        <a:srgbClr val="EFBCAB"/>
      </a:accent5>
      <a:accent6>
        <a:srgbClr val="005E76"/>
      </a:accent6>
      <a:hlink>
        <a:srgbClr val="822433"/>
      </a:hlink>
      <a:folHlink>
        <a:srgbClr val="3C8A2E"/>
      </a:folHlink>
    </a:clrScheme>
    <a:fontScheme name="Videreuddannelsesregion N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dereuddannelsesregion Nord 1">
        <a:dk1>
          <a:srgbClr val="6B6B6B"/>
        </a:dk1>
        <a:lt1>
          <a:srgbClr val="FDFDFD"/>
        </a:lt1>
        <a:dk2>
          <a:srgbClr val="822433"/>
        </a:dk2>
        <a:lt2>
          <a:srgbClr val="E6BC3F"/>
        </a:lt2>
        <a:accent1>
          <a:srgbClr val="E37222"/>
        </a:accent1>
        <a:accent2>
          <a:srgbClr val="006983"/>
        </a:accent2>
        <a:accent3>
          <a:srgbClr val="FEFEFE"/>
        </a:accent3>
        <a:accent4>
          <a:srgbClr val="5A5A5A"/>
        </a:accent4>
        <a:accent5>
          <a:srgbClr val="EFBCAB"/>
        </a:accent5>
        <a:accent6>
          <a:srgbClr val="005E76"/>
        </a:accent6>
        <a:hlink>
          <a:srgbClr val="822433"/>
        </a:hlink>
        <a:folHlink>
          <a:srgbClr val="3C8A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dereuddannelsesregion Nord 2">
        <a:dk1>
          <a:srgbClr val="E6BC3F"/>
        </a:dk1>
        <a:lt1>
          <a:srgbClr val="FFFFFF"/>
        </a:lt1>
        <a:dk2>
          <a:srgbClr val="AAD0A8"/>
        </a:dk2>
        <a:lt2>
          <a:srgbClr val="FFFFFF"/>
        </a:lt2>
        <a:accent1>
          <a:srgbClr val="822433"/>
        </a:accent1>
        <a:accent2>
          <a:srgbClr val="006983"/>
        </a:accent2>
        <a:accent3>
          <a:srgbClr val="D2E4D1"/>
        </a:accent3>
        <a:accent4>
          <a:srgbClr val="DADADA"/>
        </a:accent4>
        <a:accent5>
          <a:srgbClr val="C1ACAD"/>
        </a:accent5>
        <a:accent6>
          <a:srgbClr val="005E76"/>
        </a:accent6>
        <a:hlink>
          <a:srgbClr val="E37222"/>
        </a:hlink>
        <a:folHlink>
          <a:srgbClr val="3C8A2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Videreuddannelsesregion Nord</Template>
  <TotalTime>0</TotalTime>
  <Words>393</Words>
  <Application>Microsoft Office PowerPoint</Application>
  <PresentationFormat>Skærmshow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Videreuddannelsesregion Nord</vt:lpstr>
      <vt:lpstr> Ny KBU-målbeskrivelse  Fordeling af kompetencer mellem uddannelsesstederne</vt:lpstr>
      <vt:lpstr>Uddannelsesgivende afdelinger</vt:lpstr>
      <vt:lpstr>Opgave</vt:lpstr>
      <vt:lpstr>Grupper</vt:lpstr>
      <vt:lpstr>De nye kompetencer</vt:lpstr>
      <vt:lpstr>Fordeling af kompetencer </vt:lpstr>
      <vt:lpstr>Opgave i grupper</vt:lpstr>
      <vt:lpstr>Grupper</vt:lpstr>
      <vt:lpstr>8. Hvilke procedurer skal læres femover</vt:lpstr>
    </vt:vector>
  </TitlesOfParts>
  <Company>Region Nordjylland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Vejledningskursus</dc:title>
  <dc:creator>Tanja Graven Nielsen</dc:creator>
  <cp:lastModifiedBy>Sanne Steenfeldt Christensen</cp:lastModifiedBy>
  <cp:revision>73</cp:revision>
  <dcterms:created xsi:type="dcterms:W3CDTF">2012-01-09T08:23:59Z</dcterms:created>
  <dcterms:modified xsi:type="dcterms:W3CDTF">2017-03-01T09:17:37Z</dcterms:modified>
</cp:coreProperties>
</file>